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hdphoto1.wdp" ContentType="image/vnd.ms-photo"/>
  <Override PartName="/ppt/media/image14.png" ContentType="image/png"/>
  <Override PartName="/ppt/media/image11.jpeg" ContentType="image/jpeg"/>
  <Override PartName="/ppt/media/image28.png" ContentType="image/png"/>
  <Override PartName="/ppt/media/image7.jpeg" ContentType="image/jpeg"/>
  <Override PartName="/ppt/media/image20.png" ContentType="image/png"/>
  <Override PartName="/ppt/media/image9.png" ContentType="image/png"/>
  <Override PartName="/ppt/media/image10.jpeg" ContentType="image/jpeg"/>
  <Override PartName="/ppt/media/image29.svg" ContentType="image/svg"/>
  <Override PartName="/ppt/media/image3.wmf" ContentType="image/x-wmf"/>
  <Override PartName="/ppt/media/image12.wmf" ContentType="image/x-wmf"/>
  <Override PartName="/ppt/media/image6.jpeg" ContentType="image/jpeg"/>
  <Override PartName="/ppt/media/media30.MOV" ContentType="video/quicktime"/>
  <Override PartName="/ppt/media/image1.jpeg" ContentType="image/jpeg"/>
  <Override PartName="/ppt/media/image31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24.svg" ContentType="image/svg"/>
  <Override PartName="/ppt/media/image2.png" ContentType="image/png"/>
  <Override PartName="/ppt/media/image15.jpeg" ContentType="image/jpeg"/>
  <Override PartName="/ppt/media/image17.jpeg" ContentType="image/jpeg"/>
  <Override PartName="/ppt/media/image27.svg" ContentType="image/svg"/>
  <Override PartName="/ppt/media/image8.png" ContentType="image/png"/>
  <Override PartName="/ppt/media/image18.jpeg" ContentType="image/jpeg"/>
  <Override PartName="/ppt/media/image26.png" ContentType="image/png"/>
  <Override PartName="/ppt/media/image19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1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0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<Relationship Id="rId41" Type="http://schemas.openxmlformats.org/officeDocument/2006/relationships/slide" Target="slides/slide22.xml"/><Relationship Id="rId42" Type="http://schemas.openxmlformats.org/officeDocument/2006/relationships/slide" Target="slides/slide23.xml"/><Relationship Id="rId43" Type="http://schemas.openxmlformats.org/officeDocument/2006/relationships/slide" Target="slides/slide24.xml"/><Relationship Id="rId44" Type="http://schemas.openxmlformats.org/officeDocument/2006/relationships/slide" Target="slides/slide25.xml"/><Relationship Id="rId45" Type="http://schemas.openxmlformats.org/officeDocument/2006/relationships/slide" Target="slides/slide26.xml"/><Relationship Id="rId46" Type="http://schemas.openxmlformats.org/officeDocument/2006/relationships/slide" Target="slides/slide27.xml"/><Relationship Id="rId47" Type="http://schemas.openxmlformats.org/officeDocument/2006/relationships/slide" Target="slides/slide28.xml"/><Relationship Id="rId48" Type="http://schemas.openxmlformats.org/officeDocument/2006/relationships/slide" Target="slides/slide29.xml"/><Relationship Id="rId49" Type="http://schemas.openxmlformats.org/officeDocument/2006/relationships/slide" Target="slides/slide30.xml"/><Relationship Id="rId50" Type="http://schemas.openxmlformats.org/officeDocument/2006/relationships/slide" Target="slides/slide31.xml"/><Relationship Id="rId51" Type="http://schemas.openxmlformats.org/officeDocument/2006/relationships/slide" Target="slides/slide32.xml"/><Relationship Id="rId52" Type="http://schemas.openxmlformats.org/officeDocument/2006/relationships/slide" Target="slides/slide33.xml"/><Relationship Id="rId53" Type="http://schemas.openxmlformats.org/officeDocument/2006/relationships/slide" Target="slides/slide34.xml"/><Relationship Id="rId54" Type="http://schemas.openxmlformats.org/officeDocument/2006/relationships/slide" Target="slides/slide35.xml"/><Relationship Id="rId55" Type="http://schemas.openxmlformats.org/officeDocument/2006/relationships/slide" Target="slides/slide36.xml"/><Relationship Id="rId5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fr-F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fr-F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fr-F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790F9FF-DFB3-42C3-9C40-6C9C1435CAFF}" type="slidenum">
              <a:rPr b="0" lang="fr-FR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Mise en contexte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Quel cadenas (marque + appli mobile)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Pourquoi on fait ca ?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Avec Nicolas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4B2CAA-0F30-417D-9C45-D7F8CA9BE72A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Analyse boite noire ou boite grise possible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B8911DA-0C41-4BC8-A346-4BF5C22973C9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Procédé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Interception avec des outils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Essayer de rejouer plusieurs fois la connexion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Comprendre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A7B934-C0BB-453C-BB82-0BE20D71BF96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Timestamp = car incrémental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ECB = chiffrement par bloc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0FB3287-EC0C-449E-BE57-35F047645AD1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Hack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Création d’un script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Rejeu de la connexion sans l’appli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Hop ca s’ouvre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A90E66F-253F-4E20-9C4F-CF406BC5E99E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Application qui permet de connaitre les infos sur le BLE = nRF connect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FF2225-E53D-497E-92F0-4BBC30971885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Aller plus loin: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Commander un autre cadena pour comparer les clés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L’ouvrir et dumper le cadena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144269-4E65-4C89-A65C-B229AF73D5AE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Mise en contexte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Quel cadenas (marque + appli mobile)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Pourquoi on fait ca ?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Avec Nicolas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Procédé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Interception avec des outils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Essayer de rejouer plusieurs fois la connexion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Comprendre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Hack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Création d’un script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Rejeu de la connexion sans l’appli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Hop ca s’ouvre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Aller plus loin: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Commander un autre cadenas pour comparer les clés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fr-FR" sz="2000" strike="noStrike" u="none">
                <a:solidFill>
                  <a:srgbClr val="000000"/>
                </a:solidFill>
                <a:uFillTx/>
                <a:latin typeface="Arial"/>
              </a:rPr>
              <a:t>L’ouvrir et dumper le cadenas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D08306-D771-4D56-88C5-E19F1416C142}" type="slidenum">
              <a:rPr b="0" lang="fr-FR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fr-FR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mi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609D63-61BA-435F-8BE4-652E3BD9C6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Premi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870D7EB-A3B1-4BF9-905F-3EABC71D80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d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g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nn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t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09E9B2-8D69-4844-BE27-239A8EDF44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B0770CE-22A3-4707-B0F8-E65DB9150E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592E325-5955-4E1F-B451-7CBC94F3D6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6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0"/>
          <p:cNvSpPr/>
          <p:nvPr/>
        </p:nvSpPr>
        <p:spPr>
          <a:xfrm>
            <a:off x="0" y="2130120"/>
            <a:ext cx="12191760" cy="472752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" name="Espace réservé pour une image  9" descr=""/>
          <p:cNvPicPr/>
          <p:nvPr/>
        </p:nvPicPr>
        <p:blipFill>
          <a:blip r:embed="rId2"/>
          <a:srcRect l="0" t="0" r="0" b="14737"/>
          <a:stretch/>
        </p:blipFill>
        <p:spPr>
          <a:xfrm>
            <a:off x="1189800" y="0"/>
            <a:ext cx="11001960" cy="545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Rectangle 12"/>
          <p:cNvSpPr/>
          <p:nvPr/>
        </p:nvSpPr>
        <p:spPr>
          <a:xfrm>
            <a:off x="1189800" y="0"/>
            <a:ext cx="11001960" cy="54576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" name="Title 1"/>
          <p:cNvSpPr/>
          <p:nvPr/>
        </p:nvSpPr>
        <p:spPr>
          <a:xfrm>
            <a:off x="1662480" y="2142720"/>
            <a:ext cx="71942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fr-FR" sz="4500" strike="noStrike" u="none">
                <a:solidFill>
                  <a:schemeClr val="dk1"/>
                </a:solidFill>
                <a:uFillTx/>
                <a:latin typeface="Calibri Light"/>
              </a:rPr>
              <a:t>Proposition technique &amp; commerciale</a:t>
            </a:r>
            <a:endParaRPr b="0" lang="fr-FR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" name="Connecteur droit 8"/>
          <p:cNvCxnSpPr/>
          <p:nvPr/>
        </p:nvCxnSpPr>
        <p:spPr>
          <a:xfrm>
            <a:off x="2662200" y="6339240"/>
            <a:ext cx="9529920" cy="14760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</p:cxnSp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1914120" y="4318920"/>
            <a:ext cx="4968360" cy="52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2800" strike="noStrike" u="none">
                <a:solidFill>
                  <a:srgbClr val="ae0a0a"/>
                </a:solidFill>
                <a:uFillTx/>
                <a:latin typeface="Calibri"/>
              </a:rPr>
              <a:t>Audit sécurité &lt;Client&gt;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7102800" y="6625080"/>
            <a:ext cx="2742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&lt;date/time&gt;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0" y="6625080"/>
            <a:ext cx="6095520" cy="22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&lt;footer&gt;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1164320" y="6603480"/>
            <a:ext cx="62172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FE93599-4B99-454D-8765-0F93E0B46D12}" type="slidenum"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&lt;number&gt;</a:t>
            </a:fld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2662200" y="5562720"/>
            <a:ext cx="9529560" cy="69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XX/XX/2023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Calibri"/>
              </a:rPr>
              <a:t>Version 1.0</a:t>
            </a:r>
            <a:endParaRPr b="0" lang="fr-FR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trike="noStrike" u="none">
                <a:solidFill>
                  <a:schemeClr val="dk1"/>
                </a:solidFill>
                <a:uFillTx/>
                <a:latin typeface="Calibri"/>
              </a:rPr>
              <a:t>Durée de validité de la présente proposition : 30 jours</a:t>
            </a:r>
            <a:endParaRPr b="0" lang="fr-FR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0" name="Image 13" descr=""/>
          <p:cNvPicPr/>
          <p:nvPr/>
        </p:nvPicPr>
        <p:blipFill>
          <a:blip r:embed="rId3"/>
          <a:srcRect l="0" t="18575" r="0" b="16723"/>
          <a:stretch/>
        </p:blipFill>
        <p:spPr>
          <a:xfrm>
            <a:off x="10906920" y="65520"/>
            <a:ext cx="1296720" cy="8388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0"/>
          <p:cNvSpPr/>
          <p:nvPr/>
        </p:nvSpPr>
        <p:spPr>
          <a:xfrm>
            <a:off x="0" y="2130120"/>
            <a:ext cx="12191760" cy="472752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58" name="Image 1" descr=""/>
          <p:cNvPicPr/>
          <p:nvPr/>
        </p:nvPicPr>
        <p:blipFill>
          <a:blip r:embed="rId2"/>
          <a:srcRect l="0" t="0" r="0" b="19415"/>
          <a:stretch/>
        </p:blipFill>
        <p:spPr>
          <a:xfrm>
            <a:off x="1189800" y="0"/>
            <a:ext cx="11001960" cy="54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Rectangle 12"/>
          <p:cNvSpPr/>
          <p:nvPr/>
        </p:nvSpPr>
        <p:spPr>
          <a:xfrm>
            <a:off x="1189800" y="0"/>
            <a:ext cx="11001960" cy="54338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0" name="Title 1"/>
          <p:cNvSpPr/>
          <p:nvPr/>
        </p:nvSpPr>
        <p:spPr>
          <a:xfrm>
            <a:off x="1662480" y="2142720"/>
            <a:ext cx="71942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fr-FR" sz="4500" strike="noStrike" u="none">
                <a:solidFill>
                  <a:schemeClr val="lt1"/>
                </a:solidFill>
                <a:uFillTx/>
                <a:latin typeface="Calibri Light"/>
              </a:rPr>
              <a:t>Proposition technique &amp; commerciale</a:t>
            </a:r>
            <a:endParaRPr b="0" lang="fr-FR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61" name="Connecteur droit 8"/>
          <p:cNvCxnSpPr/>
          <p:nvPr/>
        </p:nvCxnSpPr>
        <p:spPr>
          <a:xfrm>
            <a:off x="2662200" y="6339240"/>
            <a:ext cx="9529920" cy="14760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</p:cxnSp>
      <p:sp>
        <p:nvSpPr>
          <p:cNvPr id="62" name="PlaceHolder 1"/>
          <p:cNvSpPr>
            <a:spLocks noGrp="1"/>
          </p:cNvSpPr>
          <p:nvPr>
            <p:ph type="body"/>
          </p:nvPr>
        </p:nvSpPr>
        <p:spPr>
          <a:xfrm>
            <a:off x="1914120" y="4318920"/>
            <a:ext cx="4968360" cy="52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2800" strike="noStrike" u="none">
                <a:solidFill>
                  <a:srgbClr val="ae0a0a"/>
                </a:solidFill>
                <a:uFillTx/>
                <a:latin typeface="Calibri"/>
              </a:rPr>
              <a:t>Audit sécurité &lt;Client&gt;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dt" idx="13"/>
          </p:nvPr>
        </p:nvSpPr>
        <p:spPr>
          <a:xfrm>
            <a:off x="7102800" y="6625080"/>
            <a:ext cx="2742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&lt;date/time&gt;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ftr" idx="14"/>
          </p:nvPr>
        </p:nvSpPr>
        <p:spPr>
          <a:xfrm>
            <a:off x="0" y="6625080"/>
            <a:ext cx="6095520" cy="22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lt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&lt;footer&gt;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sldNum" idx="15"/>
          </p:nvPr>
        </p:nvSpPr>
        <p:spPr>
          <a:xfrm>
            <a:off x="11164320" y="6603480"/>
            <a:ext cx="62172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7C68630-CEB2-45E6-88A1-C208D4140269}" type="slidenum"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&lt;number&gt;</a:t>
            </a:fld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2662200" y="5562720"/>
            <a:ext cx="9529560" cy="69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XX/XX/2023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0" lang="fr-FR" sz="1600" strike="noStrike" u="none">
                <a:solidFill>
                  <a:schemeClr val="dk1"/>
                </a:solidFill>
                <a:uFillTx/>
                <a:latin typeface="Calibri"/>
              </a:rPr>
              <a:t>Version 1.0</a:t>
            </a:r>
            <a:endParaRPr b="0" lang="fr-FR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trike="noStrike" u="none">
                <a:solidFill>
                  <a:schemeClr val="dk1"/>
                </a:solidFill>
                <a:uFillTx/>
                <a:latin typeface="Calibri"/>
              </a:rPr>
              <a:t>Durée de validité de la présente proposition : 30 jours</a:t>
            </a:r>
            <a:endParaRPr b="0" lang="fr-FR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67" name="Image 13" descr=""/>
          <p:cNvPicPr/>
          <p:nvPr/>
        </p:nvPicPr>
        <p:blipFill>
          <a:blip r:embed="rId3"/>
          <a:srcRect l="0" t="18575" r="0" b="16723"/>
          <a:stretch/>
        </p:blipFill>
        <p:spPr>
          <a:xfrm>
            <a:off x="10906920" y="65520"/>
            <a:ext cx="1296720" cy="8388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64296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e0a0a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333880" y="365040"/>
            <a:ext cx="8147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e0a0a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72" name="Image 6" descr=""/>
          <p:cNvPicPr/>
          <p:nvPr/>
        </p:nvPicPr>
        <p:blipFill>
          <a:blip r:embed="rId2"/>
          <a:srcRect l="0" t="0" r="77564" b="0"/>
          <a:stretch/>
        </p:blipFill>
        <p:spPr>
          <a:xfrm>
            <a:off x="0" y="4320"/>
            <a:ext cx="2060280" cy="66204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333880" y="365040"/>
            <a:ext cx="8147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e0a0a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74" name="Image 5" descr=""/>
          <p:cNvPicPr/>
          <p:nvPr/>
        </p:nvPicPr>
        <p:blipFill>
          <a:blip r:embed="rId2"/>
          <a:srcRect l="60517" t="0" r="8423" b="0"/>
          <a:stretch/>
        </p:blipFill>
        <p:spPr>
          <a:xfrm>
            <a:off x="0" y="-10440"/>
            <a:ext cx="2053440" cy="66135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9"/>
          <p:cNvSpPr/>
          <p:nvPr/>
        </p:nvSpPr>
        <p:spPr>
          <a:xfrm>
            <a:off x="6091560" y="0"/>
            <a:ext cx="6100200" cy="685764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8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01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01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Rectangle 13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7"/>
          <p:cNvSpPr/>
          <p:nvPr/>
        </p:nvSpPr>
        <p:spPr>
          <a:xfrm>
            <a:off x="6091560" y="0"/>
            <a:ext cx="6100200" cy="685764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4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02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02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7" name="Rectangle 11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13"/>
          <p:cNvSpPr/>
          <p:nvPr/>
        </p:nvSpPr>
        <p:spPr>
          <a:xfrm>
            <a:off x="6091560" y="0"/>
            <a:ext cx="6100200" cy="685764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0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03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03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3" name="Rectangle 11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/>
          <p:nvPr/>
        </p:nvSpPr>
        <p:spPr>
          <a:xfrm>
            <a:off x="6091560" y="0"/>
            <a:ext cx="6100200" cy="685764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2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04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04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/>
          <p:nvPr/>
        </p:nvSpPr>
        <p:spPr>
          <a:xfrm>
            <a:off x="6091560" y="0"/>
            <a:ext cx="6100200" cy="684720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8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05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05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" name="Rectangle 11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/>
          <p:cNvSpPr/>
          <p:nvPr/>
        </p:nvSpPr>
        <p:spPr>
          <a:xfrm>
            <a:off x="6091560" y="0"/>
            <a:ext cx="6100200" cy="6603120"/>
          </a:xfrm>
          <a:prstGeom prst="rect">
            <a:avLst/>
          </a:prstGeom>
          <a:pattFill prst="wdUpDiag">
            <a:fgClr>
              <a:srgbClr val="5236ab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3" name="Titre 2"/>
          <p:cNvSpPr/>
          <p:nvPr/>
        </p:nvSpPr>
        <p:spPr>
          <a:xfrm>
            <a:off x="691560" y="618120"/>
            <a:ext cx="539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25000" strike="noStrike" u="none">
                <a:solidFill>
                  <a:schemeClr val="lt1">
                    <a:lumMod val="95000"/>
                  </a:schemeClr>
                </a:solidFill>
                <a:uFillTx/>
                <a:latin typeface="Segoe UI Black"/>
                <a:ea typeface="Segoe UI Black"/>
              </a:rPr>
              <a:t>06</a:t>
            </a:r>
            <a:endParaRPr b="0" lang="fr-FR" sz="2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fr-F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Espace réservé du texte 5"/>
          <p:cNvSpPr/>
          <p:nvPr/>
        </p:nvSpPr>
        <p:spPr>
          <a:xfrm>
            <a:off x="8243280" y="2934720"/>
            <a:ext cx="13438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3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uFillTx/>
                <a:latin typeface="Segoe UI"/>
                <a:ea typeface="Arial"/>
              </a:rPr>
              <a:t>06</a:t>
            </a:r>
            <a:endParaRPr b="0" lang="fr-FR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body"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PRÉSENTATION </a:t>
            </a:r>
            <a:br>
              <a:rPr sz="2800"/>
            </a:br>
            <a:r>
              <a:rPr b="1" lang="en-US" sz="2800" strike="noStrike" u="none">
                <a:solidFill>
                  <a:srgbClr val="ff8200"/>
                </a:solidFill>
                <a:uFillTx/>
                <a:latin typeface="Segoe UI"/>
                <a:ea typeface="Arial"/>
              </a:rPr>
              <a:t>DE CGI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" name="Rectangle 11"/>
          <p:cNvSpPr/>
          <p:nvPr/>
        </p:nvSpPr>
        <p:spPr>
          <a:xfrm>
            <a:off x="5384880" y="3126960"/>
            <a:ext cx="2699280" cy="11376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6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Z:\En Cours\CGI\CGI-211 Branding 2017\INFOGRAPHIE\TEMPLATE Microsoft Office 2010\ILLUSTRATIONS\EMFs\CGI Connectors - RGB - contact PPT.emf"/>
          <p:cNvPicPr/>
          <p:nvPr/>
        </p:nvPicPr>
        <p:blipFill>
          <a:blip r:embed="rId2"/>
          <a:srcRect l="0" t="45940" r="1857" b="0"/>
          <a:stretch/>
        </p:blipFill>
        <p:spPr>
          <a:xfrm>
            <a:off x="793440" y="0"/>
            <a:ext cx="11398320" cy="26978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e41937"/>
              </a:gs>
              <a:gs pos="50000">
                <a:srgbClr val="a82465"/>
              </a:gs>
              <a:gs pos="100000">
                <a:srgbClr val="5236a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29" name="Image 5" descr=""/>
          <p:cNvPicPr/>
          <p:nvPr/>
        </p:nvPicPr>
        <p:blipFill>
          <a:blip r:embed="rId2"/>
          <a:srcRect l="24260" t="37543" r="22429" b="15787"/>
          <a:stretch/>
        </p:blipFill>
        <p:spPr>
          <a:xfrm>
            <a:off x="-48240" y="0"/>
            <a:ext cx="11044800" cy="543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ZoneTexte 7"/>
          <p:cNvSpPr/>
          <p:nvPr/>
        </p:nvSpPr>
        <p:spPr>
          <a:xfrm>
            <a:off x="5655960" y="3012480"/>
            <a:ext cx="41896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3600" strike="noStrike" u="none">
                <a:solidFill>
                  <a:schemeClr val="lt1"/>
                </a:solidFill>
                <a:uFillTx/>
                <a:latin typeface="Calibri"/>
              </a:rPr>
              <a:t>Merci</a:t>
            </a:r>
            <a:r>
              <a:rPr b="0" lang="fr-FR" sz="3600" strike="noStrike" u="none">
                <a:solidFill>
                  <a:schemeClr val="lt1"/>
                </a:solidFill>
                <a:uFillTx/>
                <a:latin typeface="Calibri"/>
              </a:rPr>
              <a:t> </a:t>
            </a:r>
            <a:br>
              <a:rPr sz="3600"/>
            </a:br>
            <a:r>
              <a:rPr b="0" lang="fr-FR" sz="3600" strike="noStrike" u="none">
                <a:solidFill>
                  <a:schemeClr val="lt1"/>
                </a:solidFill>
                <a:uFillTx/>
                <a:latin typeface="Calibri"/>
              </a:rPr>
              <a:t>de votre attention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" name="Image 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amount="50000" sat="0"/>
                    </a14:imgEffect>
                  </a14:imgLayer>
                </a14:imgProps>
              </a:ext>
            </a:extLst>
          </a:blip>
          <a:srcRect l="4497" t="19785" r="3477" b="20370"/>
          <a:stretch/>
        </p:blipFill>
        <p:spPr>
          <a:xfrm>
            <a:off x="10991880" y="118440"/>
            <a:ext cx="1127160" cy="7329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2" name="Connecteur droit 10"/>
          <p:cNvCxnSpPr/>
          <p:nvPr/>
        </p:nvCxnSpPr>
        <p:spPr>
          <a:xfrm>
            <a:off x="5636520" y="2988720"/>
            <a:ext cx="13680" cy="1228680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</p:cxn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fr-FR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fr-FR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64296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82465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Modifier les styles du texte du masque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Deuxième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Troisième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Quatrième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Cinquième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4"/>
          </p:nvPr>
        </p:nvSpPr>
        <p:spPr>
          <a:xfrm>
            <a:off x="7102800" y="6625080"/>
            <a:ext cx="2742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&lt;date/time&gt;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5"/>
          </p:nvPr>
        </p:nvSpPr>
        <p:spPr>
          <a:xfrm>
            <a:off x="0" y="6625080"/>
            <a:ext cx="6095520" cy="22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&lt;footer&gt;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sldNum" idx="6"/>
          </p:nvPr>
        </p:nvSpPr>
        <p:spPr>
          <a:xfrm>
            <a:off x="11164320" y="6603480"/>
            <a:ext cx="62172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E136680-1F14-47DE-AC2B-464AFB935395}" type="slidenum"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&lt;number&gt;</a:t>
            </a:fld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64296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e0a0a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Modifier les styles du texte du masque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Deuxième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Troisième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Quatrième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Cinquième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Modifier les styles du texte du masque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Deuxième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Troisième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Quatrième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Cinquième niveau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7"/>
          </p:nvPr>
        </p:nvSpPr>
        <p:spPr>
          <a:xfrm>
            <a:off x="7102800" y="6625080"/>
            <a:ext cx="2742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&lt;date/time&gt;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8"/>
          </p:nvPr>
        </p:nvSpPr>
        <p:spPr>
          <a:xfrm>
            <a:off x="0" y="6625080"/>
            <a:ext cx="6095520" cy="22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&lt;footer&gt;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9"/>
          </p:nvPr>
        </p:nvSpPr>
        <p:spPr>
          <a:xfrm>
            <a:off x="11164320" y="6603480"/>
            <a:ext cx="62172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60E8BA5-B1C9-49DC-909F-EDE1F16DBE44}" type="slidenum"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&lt;number&gt;</a:t>
            </a:fld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fr-FR" sz="3200" strike="noStrike" u="none">
                <a:solidFill>
                  <a:srgbClr val="ae0a0a"/>
                </a:solidFill>
                <a:uFillTx/>
                <a:latin typeface="Calibri Light"/>
              </a:rPr>
              <a:t>Modifiez le style du titre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fr-FR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trike="noStrike" u="none">
                <a:solidFill>
                  <a:schemeClr val="dk1"/>
                </a:solidFill>
                <a:uFillTx/>
                <a:latin typeface="Calibri"/>
              </a:rPr>
              <a:t>Modifier les styles du texte du masque</a:t>
            </a:r>
            <a:endParaRPr b="0" lang="fr-FR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10"/>
          </p:nvPr>
        </p:nvSpPr>
        <p:spPr>
          <a:xfrm>
            <a:off x="7102800" y="6625080"/>
            <a:ext cx="2742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&lt;date/time&gt;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11"/>
          </p:nvPr>
        </p:nvSpPr>
        <p:spPr>
          <a:xfrm>
            <a:off x="0" y="6625080"/>
            <a:ext cx="6095520" cy="22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&lt;footer&gt;</a:t>
            </a:r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12"/>
          </p:nvPr>
        </p:nvSpPr>
        <p:spPr>
          <a:xfrm>
            <a:off x="11164320" y="6603480"/>
            <a:ext cx="62172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fr-FR" sz="1800" strike="noStrike" u="none">
                <a:solidFill>
                  <a:schemeClr val="dk1"/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F0AC274-004A-4C8E-9A6C-95189736D4CF}" type="slidenum"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&lt;number&gt;</a:t>
            </a:fld>
            <a:endParaRPr b="0" lang="fr-FR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sv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video" Target="../media/media30.MOV"/><Relationship Id="rId2" Type="http://schemas.microsoft.com/office/2007/relationships/media" Target="../media/media30.MOV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slide" Target="slide1.xml"/><Relationship Id="rId3" Type="http://schemas.openxmlformats.org/officeDocument/2006/relationships/slide" Target="slide1.xml"/><Relationship Id="rId4" Type="http://schemas.openxmlformats.org/officeDocument/2006/relationships/slide" Target="slide1.xml"/><Relationship Id="rId5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re 1"/>
          <p:cNvSpPr/>
          <p:nvPr/>
        </p:nvSpPr>
        <p:spPr>
          <a:xfrm>
            <a:off x="497880" y="2340360"/>
            <a:ext cx="9702360" cy="22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  <a:spcAft>
                <a:spcPts val="601"/>
              </a:spcAft>
            </a:pPr>
            <a:r>
              <a:rPr b="1" lang="en-US" sz="4000" strike="noStrike" u="none">
                <a:solidFill>
                  <a:schemeClr val="accent3"/>
                </a:solidFill>
                <a:uFillTx/>
                <a:latin typeface="Calibri Light"/>
              </a:rPr>
              <a:t>/DaVinciCode/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fr-FR" sz="4100" strike="noStrike" u="none">
                <a:solidFill>
                  <a:schemeClr val="dk1"/>
                </a:solidFill>
                <a:uFillTx/>
                <a:latin typeface="Calibri Light"/>
              </a:rPr>
              <a:t>Hack d'un cadenas Bluetooth "sécurisé"</a:t>
            </a:r>
            <a:endParaRPr b="0" lang="fr-FR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920200" cy="2130480"/>
          </a:xfrm>
          <a:custGeom>
            <a:avLst/>
            <a:gdLst>
              <a:gd name="textAreaLeft" fmla="*/ 0 w 5920200"/>
              <a:gd name="textAreaRight" fmla="*/ 5920560 w 5920200"/>
              <a:gd name="textAreaTop" fmla="*/ 0 h 2130480"/>
              <a:gd name="textAreaBottom" fmla="*/ 2130840 h 2130480"/>
            </a:gdLst>
            <a:ahLst/>
            <a:rect l="textAreaLeft" t="textAreaTop" r="textAreaRight" b="textAreaBottom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03" name="Image 8" descr="Une image contenant logo, Police, texte, Graphique&#10;&#10;Description générée automatiquement"/>
          <p:cNvPicPr/>
          <p:nvPr/>
        </p:nvPicPr>
        <p:blipFill>
          <a:blip r:embed="rId1"/>
          <a:stretch/>
        </p:blipFill>
        <p:spPr>
          <a:xfrm>
            <a:off x="8005680" y="183600"/>
            <a:ext cx="3980520" cy="1591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880" y="4683240"/>
            <a:ext cx="5924880" cy="2174400"/>
          </a:xfrm>
          <a:custGeom>
            <a:avLst/>
            <a:gdLst>
              <a:gd name="textAreaLeft" fmla="*/ 0 w 5924880"/>
              <a:gd name="textAreaRight" fmla="*/ 5925240 w 5924880"/>
              <a:gd name="textAreaTop" fmla="*/ 0 h 2174400"/>
              <a:gd name="textAreaBottom" fmla="*/ 2174760 h 2174400"/>
            </a:gdLst>
            <a:ahLst/>
            <a:rect l="textAreaLeft" t="textAreaTop" r="textAreaRight" b="textAreaBottom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05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83240"/>
            <a:ext cx="7092360" cy="2174400"/>
          </a:xfrm>
          <a:custGeom>
            <a:avLst/>
            <a:gdLst>
              <a:gd name="textAreaLeft" fmla="*/ 0 w 7092360"/>
              <a:gd name="textAreaRight" fmla="*/ 7092720 w 7092360"/>
              <a:gd name="textAreaTop" fmla="*/ 0 h 2174400"/>
              <a:gd name="textAreaBottom" fmla="*/ 2174760 h 2174400"/>
            </a:gdLst>
            <a:ahLst/>
            <a:rect l="textAreaLeft" t="textAreaTop" r="textAreaRight" b="textAreaBottom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b2b2b2"/>
              </a:solidFill>
              <a:uFillTx/>
              <a:latin typeface="Calibri"/>
            </a:endParaRPr>
          </a:p>
        </p:txBody>
      </p:sp>
      <p:sp>
        <p:nvSpPr>
          <p:cNvPr id="106" name="ZoneTexte 2"/>
          <p:cNvSpPr/>
          <p:nvPr/>
        </p:nvSpPr>
        <p:spPr>
          <a:xfrm>
            <a:off x="6752520" y="6147000"/>
            <a:ext cx="210996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  <a:spcAft>
                <a:spcPts val="601"/>
              </a:spcAf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 Light"/>
              </a:rPr>
              <a:t>Manon HERMANN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1277640" y="2601000"/>
            <a:ext cx="3948120" cy="109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3600" strike="noStrike" u="none">
                <a:solidFill>
                  <a:srgbClr val="e41937"/>
                </a:solidFill>
                <a:uFillTx/>
                <a:latin typeface="Calibri"/>
              </a:rPr>
              <a:t>Mise en contexte</a:t>
            </a:r>
            <a:endParaRPr b="0" lang="fr-FR" sz="3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ntent Placeholder 3"/>
          <p:cNvSpPr/>
          <p:nvPr/>
        </p:nvSpPr>
        <p:spPr>
          <a:xfrm>
            <a:off x="0" y="1805400"/>
            <a:ext cx="11593080" cy="17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rgbClr val="363534"/>
                </a:solidFill>
                <a:uFillTx/>
                <a:latin typeface="Arial"/>
              </a:rPr>
              <a:t>Marque : “Smart Padlock” // Modèle : “eLinkSmart”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rgbClr val="363534"/>
                </a:solidFill>
                <a:uFillTx/>
                <a:latin typeface="Arial"/>
              </a:rPr>
              <a:t>Made in China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rgbClr val="363534"/>
                </a:solidFill>
                <a:uFillTx/>
                <a:latin typeface="Arial"/>
              </a:rPr>
              <a:t>Fonctionne avec une application mobile “eSmartLock”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Picture 6" descr=""/>
          <p:cNvPicPr/>
          <p:nvPr/>
        </p:nvPicPr>
        <p:blipFill>
          <a:blip r:embed="rId1"/>
          <a:stretch/>
        </p:blipFill>
        <p:spPr>
          <a:xfrm>
            <a:off x="4968360" y="3917520"/>
            <a:ext cx="2255040" cy="219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Picture 8" descr=""/>
          <p:cNvPicPr/>
          <p:nvPr/>
        </p:nvPicPr>
        <p:blipFill>
          <a:blip r:embed="rId2"/>
          <a:stretch/>
        </p:blipFill>
        <p:spPr>
          <a:xfrm>
            <a:off x="7647120" y="3917520"/>
            <a:ext cx="2198520" cy="219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Picture 10" descr=""/>
          <p:cNvPicPr/>
          <p:nvPr/>
        </p:nvPicPr>
        <p:blipFill>
          <a:blip r:embed="rId3"/>
          <a:stretch/>
        </p:blipFill>
        <p:spPr>
          <a:xfrm>
            <a:off x="2346120" y="3917520"/>
            <a:ext cx="2198520" cy="21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Type de cadenas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Titre 1"/>
          <p:cNvSpPr/>
          <p:nvPr/>
        </p:nvSpPr>
        <p:spPr>
          <a:xfrm>
            <a:off x="8103600" y="3558240"/>
            <a:ext cx="1604880" cy="20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1" lang="fr-FR" sz="25000" strike="noStrike" u="none">
              <a:solidFill>
                <a:srgbClr val="e41937"/>
              </a:solidFill>
              <a:uFillTx/>
              <a:latin typeface="Calibri Light"/>
            </a:endParaRPr>
          </a:p>
        </p:txBody>
      </p:sp>
      <p:sp>
        <p:nvSpPr>
          <p:cNvPr id="201" name="Content Placeholder 3"/>
          <p:cNvSpPr/>
          <p:nvPr/>
        </p:nvSpPr>
        <p:spPr>
          <a:xfrm>
            <a:off x="9846000" y="170280"/>
            <a:ext cx="2237040" cy="1244160"/>
          </a:xfrm>
          <a:prstGeom prst="irregularSeal2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Arial"/>
              </a:rPr>
              <a:t>Pas cher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363534"/>
                </a:solidFill>
                <a:uFillTx/>
                <a:latin typeface="Wingdings"/>
              </a:rPr>
              <a:t></a:t>
            </a: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 </a:t>
            </a: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27€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re 1"/>
          <p:cNvSpPr/>
          <p:nvPr/>
        </p:nvSpPr>
        <p:spPr>
          <a:xfrm>
            <a:off x="516240" y="34200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Objectif ? 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Content Placeholder 3"/>
          <p:cNvSpPr/>
          <p:nvPr/>
        </p:nvSpPr>
        <p:spPr>
          <a:xfrm>
            <a:off x="0" y="2965680"/>
            <a:ext cx="6445080" cy="23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rgbClr val="363534"/>
                </a:solidFill>
                <a:uFillTx/>
                <a:latin typeface="Arial"/>
              </a:rPr>
              <a:t>Pour developer ses </a:t>
            </a: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compétences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S’intéresser</a:t>
            </a:r>
            <a:r>
              <a:rPr b="0" lang="en-GB" sz="2400" strike="noStrike" u="none">
                <a:solidFill>
                  <a:srgbClr val="363534"/>
                </a:solidFill>
                <a:uFillTx/>
                <a:latin typeface="Arial"/>
              </a:rPr>
              <a:t> et </a:t>
            </a: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comprendre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Content Placeholder 3"/>
          <p:cNvSpPr/>
          <p:nvPr/>
        </p:nvSpPr>
        <p:spPr>
          <a:xfrm>
            <a:off x="0" y="5306400"/>
            <a:ext cx="1219176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2400" strike="noStrike" u="none">
                <a:solidFill>
                  <a:srgbClr val="363534"/>
                </a:solidFill>
                <a:uFillTx/>
                <a:latin typeface="Arial"/>
              </a:rPr>
              <a:t>Merci à Nicolas CHATELAIN pour l’accompagnement et le temps débloqué</a:t>
            </a:r>
            <a:br>
              <a:rPr sz="2400"/>
            </a:br>
            <a:r>
              <a:rPr b="1" lang="fr-FR" sz="2400" strike="noStrike" u="none">
                <a:solidFill>
                  <a:srgbClr val="363534"/>
                </a:solidFill>
                <a:uFillTx/>
                <a:latin typeface="Arial"/>
              </a:rPr>
              <a:t>pour ce genre de tests !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5" name="Picture 2" descr="What Are 'Stonks'? History of GameStop-Linked Meme Explained"/>
          <p:cNvPicPr/>
          <p:nvPr/>
        </p:nvPicPr>
        <p:blipFill>
          <a:blip r:embed="rId1"/>
          <a:stretch/>
        </p:blipFill>
        <p:spPr>
          <a:xfrm>
            <a:off x="7526160" y="2426040"/>
            <a:ext cx="2984760" cy="222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Content Placeholder 3"/>
          <p:cNvSpPr/>
          <p:nvPr/>
        </p:nvSpPr>
        <p:spPr>
          <a:xfrm>
            <a:off x="0" y="1456200"/>
            <a:ext cx="12191760" cy="5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363534"/>
                </a:solidFill>
                <a:uFillTx/>
                <a:latin typeface="Arial"/>
              </a:rPr>
              <a:t>But = réussir à ouvrir le cadenas à distance sans l’app mobile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re 1"/>
          <p:cNvSpPr/>
          <p:nvPr/>
        </p:nvSpPr>
        <p:spPr>
          <a:xfrm>
            <a:off x="516240" y="34200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Procédé 1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Content Placeholder 3"/>
          <p:cNvSpPr/>
          <p:nvPr/>
        </p:nvSpPr>
        <p:spPr>
          <a:xfrm>
            <a:off x="0" y="2607480"/>
            <a:ext cx="6445080" cy="20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Cadenas Smart Padlock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Téléphone avec l’application « eSmartLock »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nRF Sniffer  Bluetooth LE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Wireshark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btlejack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rcRect l="41504" t="3599" r="40422" b="83175"/>
          <a:stretch/>
        </p:blipFill>
        <p:spPr>
          <a:xfrm>
            <a:off x="8758800" y="3581280"/>
            <a:ext cx="1248840" cy="48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Rectangle 14"/>
          <p:cNvSpPr/>
          <p:nvPr/>
        </p:nvSpPr>
        <p:spPr>
          <a:xfrm>
            <a:off x="6947640" y="2839680"/>
            <a:ext cx="275400" cy="5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1" name="Rectangle 15"/>
          <p:cNvSpPr/>
          <p:nvPr/>
        </p:nvSpPr>
        <p:spPr>
          <a:xfrm rot="16200000">
            <a:off x="7119360" y="4641840"/>
            <a:ext cx="275400" cy="5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2" name="Rectangle 16"/>
          <p:cNvSpPr/>
          <p:nvPr/>
        </p:nvSpPr>
        <p:spPr>
          <a:xfrm rot="16200000">
            <a:off x="7119360" y="4664880"/>
            <a:ext cx="275400" cy="5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3" name="Rectangle 18"/>
          <p:cNvSpPr/>
          <p:nvPr/>
        </p:nvSpPr>
        <p:spPr>
          <a:xfrm>
            <a:off x="8354160" y="1693080"/>
            <a:ext cx="2058120" cy="42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«nRF Sniffer for Bluetooth LE»</a:t>
            </a:r>
            <a:br>
              <a:rPr sz="1200"/>
            </a:b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(interface via USB port)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Rectangle 20"/>
          <p:cNvSpPr/>
          <p:nvPr/>
        </p:nvSpPr>
        <p:spPr>
          <a:xfrm>
            <a:off x="8604000" y="2703240"/>
            <a:ext cx="1558800" cy="62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70c0"/>
                </a:solidFill>
                <a:uFillTx/>
                <a:latin typeface="Calibri"/>
              </a:rPr>
              <a:t>/extcap</a:t>
            </a:r>
            <a:br>
              <a:rPr sz="1200"/>
            </a:br>
            <a:r>
              <a:rPr b="0" lang="fr-FR" sz="1200" strike="noStrike" u="none">
                <a:solidFill>
                  <a:srgbClr val="0070c0"/>
                </a:solidFill>
                <a:uFillTx/>
                <a:latin typeface="Calibri"/>
              </a:rPr>
              <a:t>(capture d’interface externe)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5" name="Picture 4" descr="Working with Wireshark | BLE Sniffer with nRF52840 | Adafruit Learning  System"/>
          <p:cNvPicPr/>
          <p:nvPr/>
        </p:nvPicPr>
        <p:blipFill>
          <a:blip r:embed="rId2"/>
          <a:srcRect l="148" t="9847" r="0" b="831"/>
          <a:stretch/>
        </p:blipFill>
        <p:spPr>
          <a:xfrm>
            <a:off x="8048880" y="4491720"/>
            <a:ext cx="2669040" cy="190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16" name="Connecteur droit avec flèche 1"/>
          <p:cNvCxnSpPr>
            <a:stCxn id="213" idx="2"/>
            <a:endCxn id="214" idx="0"/>
          </p:cNvCxnSpPr>
          <p:nvPr/>
        </p:nvCxnSpPr>
        <p:spPr>
          <a:xfrm>
            <a:off x="9383040" y="2120040"/>
            <a:ext cx="720" cy="58356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cxnSp>
        <p:nvCxnSpPr>
          <p:cNvPr id="217" name="Connecteur droit avec flèche 7"/>
          <p:cNvCxnSpPr>
            <a:stCxn id="214" idx="2"/>
            <a:endCxn id="209" idx="0"/>
          </p:cNvCxnSpPr>
          <p:nvPr/>
        </p:nvCxnSpPr>
        <p:spPr>
          <a:xfrm flipH="1">
            <a:off x="9383040" y="3326400"/>
            <a:ext cx="720" cy="25524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cxnSp>
        <p:nvCxnSpPr>
          <p:cNvPr id="218" name="Connecteur droit avec flèche 11"/>
          <p:cNvCxnSpPr>
            <a:stCxn id="209" idx="2"/>
            <a:endCxn id="215" idx="0"/>
          </p:cNvCxnSpPr>
          <p:nvPr/>
        </p:nvCxnSpPr>
        <p:spPr>
          <a:xfrm>
            <a:off x="9383040" y="4064040"/>
            <a:ext cx="720" cy="42804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pic>
        <p:nvPicPr>
          <p:cNvPr id="219" name="Picture 2" descr=""/>
          <p:cNvPicPr/>
          <p:nvPr/>
        </p:nvPicPr>
        <p:blipFill>
          <a:blip r:embed="rId3"/>
          <a:srcRect l="47259" t="70061" r="46048" b="856"/>
          <a:stretch/>
        </p:blipFill>
        <p:spPr>
          <a:xfrm rot="5400000">
            <a:off x="9152280" y="961200"/>
            <a:ext cx="462240" cy="106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re 1"/>
          <p:cNvSpPr/>
          <p:nvPr/>
        </p:nvSpPr>
        <p:spPr>
          <a:xfrm>
            <a:off x="516240" y="34200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Procédé 2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Content Placeholder 3"/>
          <p:cNvSpPr/>
          <p:nvPr/>
        </p:nvSpPr>
        <p:spPr>
          <a:xfrm>
            <a:off x="0" y="2523960"/>
            <a:ext cx="6445080" cy="29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Cadenas Smart Padlock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Téléphone Android rooté avec l’application « eSmartLock »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Frida sur le téléphone rooté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Rectangle 1"/>
          <p:cNvSpPr/>
          <p:nvPr/>
        </p:nvSpPr>
        <p:spPr>
          <a:xfrm>
            <a:off x="8146440" y="449640"/>
            <a:ext cx="2049120" cy="78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Option dev « activer le journal de surveillance HCI Bluetooth »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Rectangle 2"/>
          <p:cNvSpPr/>
          <p:nvPr/>
        </p:nvSpPr>
        <p:spPr>
          <a:xfrm>
            <a:off x="7253280" y="2423520"/>
            <a:ext cx="1292760" cy="6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Enregistre les trames BLE dans un fichier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4" name="Picture 2" descr="Frida Open-Source Dynamic Instrumentation Toolkit | Nowsecure"/>
          <p:cNvPicPr/>
          <p:nvPr/>
        </p:nvPicPr>
        <p:blipFill>
          <a:blip r:embed="rId1"/>
          <a:stretch/>
        </p:blipFill>
        <p:spPr>
          <a:xfrm>
            <a:off x="9858960" y="3725280"/>
            <a:ext cx="1543320" cy="9619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25" name="Connecteur droit avec flèche 8"/>
          <p:cNvCxnSpPr>
            <a:stCxn id="222" idx="2"/>
            <a:endCxn id="223" idx="0"/>
          </p:cNvCxnSpPr>
          <p:nvPr/>
        </p:nvCxnSpPr>
        <p:spPr>
          <a:xfrm flipH="1">
            <a:off x="7899480" y="1231920"/>
            <a:ext cx="1271880" cy="119196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cxnSp>
        <p:nvCxnSpPr>
          <p:cNvPr id="226" name="Connecteur droit avec flèche 9"/>
          <p:cNvCxnSpPr>
            <a:stCxn id="223" idx="2"/>
            <a:endCxn id="227" idx="0"/>
          </p:cNvCxnSpPr>
          <p:nvPr/>
        </p:nvCxnSpPr>
        <p:spPr>
          <a:xfrm>
            <a:off x="7899480" y="3058920"/>
            <a:ext cx="360" cy="58356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pic>
        <p:nvPicPr>
          <p:cNvPr id="228" name="Picture 2" descr=""/>
          <p:cNvPicPr/>
          <p:nvPr/>
        </p:nvPicPr>
        <p:blipFill>
          <a:blip r:embed="rId2"/>
          <a:srcRect l="41504" t="3599" r="40422" b="83175"/>
          <a:stretch/>
        </p:blipFill>
        <p:spPr>
          <a:xfrm>
            <a:off x="7275240" y="3642120"/>
            <a:ext cx="1248840" cy="48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Picture 4" descr="Working with Wireshark | BLE Sniffer with nRF52840 | Adafruit Learning  System"/>
          <p:cNvPicPr/>
          <p:nvPr/>
        </p:nvPicPr>
        <p:blipFill>
          <a:blip r:embed="rId3"/>
          <a:srcRect l="148" t="9847" r="0" b="831"/>
          <a:stretch/>
        </p:blipFill>
        <p:spPr>
          <a:xfrm>
            <a:off x="6565320" y="4882320"/>
            <a:ext cx="2669040" cy="190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30" name="Connecteur droit avec flèche 6"/>
          <p:cNvCxnSpPr>
            <a:stCxn id="228" idx="2"/>
            <a:endCxn id="229" idx="0"/>
          </p:cNvCxnSpPr>
          <p:nvPr/>
        </p:nvCxnSpPr>
        <p:spPr>
          <a:xfrm>
            <a:off x="7899480" y="4124880"/>
            <a:ext cx="720" cy="75780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sp>
        <p:nvSpPr>
          <p:cNvPr id="231" name="Rectangle 18"/>
          <p:cNvSpPr/>
          <p:nvPr/>
        </p:nvSpPr>
        <p:spPr>
          <a:xfrm>
            <a:off x="9978840" y="2423520"/>
            <a:ext cx="1292760" cy="6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Analyse du comportement de l’application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2" name="Connecteur droit avec flèche 19"/>
          <p:cNvCxnSpPr>
            <a:stCxn id="222" idx="2"/>
            <a:endCxn id="231" idx="0"/>
          </p:cNvCxnSpPr>
          <p:nvPr/>
        </p:nvCxnSpPr>
        <p:spPr>
          <a:xfrm>
            <a:off x="9171000" y="1231920"/>
            <a:ext cx="1454400" cy="119196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cxnSp>
        <p:nvCxnSpPr>
          <p:cNvPr id="233" name="Connecteur droit avec flèche 22"/>
          <p:cNvCxnSpPr>
            <a:stCxn id="231" idx="2"/>
            <a:endCxn id="224" idx="0"/>
          </p:cNvCxnSpPr>
          <p:nvPr/>
        </p:nvCxnSpPr>
        <p:spPr>
          <a:xfrm>
            <a:off x="10625040" y="3058920"/>
            <a:ext cx="5760" cy="666720"/>
          </a:xfrm>
          <a:prstGeom prst="straightConnector1">
            <a:avLst/>
          </a:prstGeom>
          <a:ln w="19050">
            <a:solidFill>
              <a:srgbClr val="5b9bd5"/>
            </a:solidFill>
            <a:tailEnd len="med" type="triangle" w="med"/>
          </a:ln>
        </p:spPr>
      </p:cxnSp>
      <p:sp>
        <p:nvSpPr>
          <p:cNvPr id="234" name="Rectangle 29"/>
          <p:cNvSpPr/>
          <p:nvPr/>
        </p:nvSpPr>
        <p:spPr>
          <a:xfrm>
            <a:off x="7231320" y="4125240"/>
            <a:ext cx="1292760" cy="21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Android-dump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400680" y="2778120"/>
            <a:ext cx="482472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rgbClr val="e41937"/>
                </a:solidFill>
                <a:uFillTx/>
                <a:latin typeface="Calibri"/>
              </a:rPr>
              <a:t>Procédé d’exploitation</a:t>
            </a:r>
            <a:endParaRPr b="0" lang="fr-FR" sz="3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Comment ça marche ?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29840" y="240948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8" name="Groupe 27"/>
          <p:cNvGrpSpPr/>
          <p:nvPr/>
        </p:nvGrpSpPr>
        <p:grpSpPr>
          <a:xfrm>
            <a:off x="-467640" y="2341080"/>
            <a:ext cx="2865960" cy="2852640"/>
            <a:chOff x="-467640" y="2341080"/>
            <a:chExt cx="2865960" cy="2852640"/>
          </a:xfrm>
        </p:grpSpPr>
        <p:pic>
          <p:nvPicPr>
            <p:cNvPr id="239" name="Graphique 6" descr="Smartphone avec un remplissage uni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-467640" y="2341080"/>
              <a:ext cx="2865960" cy="285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40" name="Picture 2" descr="ELinkSmart Cadenas numérique pour casier de gym, déverrouillage de l' application de téléphone, autorisé, à distance, [8]"/>
            <p:cNvPicPr/>
            <p:nvPr/>
          </p:nvPicPr>
          <p:blipFill>
            <a:blip r:embed="rId4"/>
            <a:srcRect l="70313" t="54230" r="13421" b="16417"/>
            <a:stretch/>
          </p:blipFill>
          <p:spPr>
            <a:xfrm>
              <a:off x="417600" y="2822040"/>
              <a:ext cx="1130400" cy="20311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41" name="Groupe 30"/>
          <p:cNvGrpSpPr/>
          <p:nvPr/>
        </p:nvGrpSpPr>
        <p:grpSpPr>
          <a:xfrm>
            <a:off x="1892880" y="1513440"/>
            <a:ext cx="8436600" cy="527040"/>
            <a:chOff x="1892880" y="1513440"/>
            <a:chExt cx="8436600" cy="527040"/>
          </a:xfrm>
        </p:grpSpPr>
        <p:cxnSp>
          <p:nvCxnSpPr>
            <p:cNvPr id="242" name="Connecteur droit avec flèche 12"/>
            <p:cNvCxnSpPr/>
            <p:nvPr/>
          </p:nvCxnSpPr>
          <p:spPr>
            <a:xfrm flipH="1">
              <a:off x="1892880" y="1944720"/>
              <a:ext cx="8436960" cy="360"/>
            </a:xfrm>
            <a:prstGeom prst="straightConnector1">
              <a:avLst/>
            </a:prstGeom>
            <a:ln w="38100">
              <a:solidFill>
                <a:srgbClr val="5236ab"/>
              </a:solidFill>
              <a:tailEnd len="med" type="triangle" w="med"/>
            </a:ln>
          </p:spPr>
        </p:cxnSp>
        <p:sp>
          <p:nvSpPr>
            <p:cNvPr id="243" name="Content Placeholder 3"/>
            <p:cNvSpPr/>
            <p:nvPr/>
          </p:nvSpPr>
          <p:spPr>
            <a:xfrm>
              <a:off x="2981160" y="1513440"/>
              <a:ext cx="6229800" cy="5270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1. Appuyer sur le cadenas pour activer la recherche Bluetooth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44" name="Groupe 29"/>
          <p:cNvGrpSpPr/>
          <p:nvPr/>
        </p:nvGrpSpPr>
        <p:grpSpPr>
          <a:xfrm>
            <a:off x="1877400" y="2131200"/>
            <a:ext cx="8436600" cy="456120"/>
            <a:chOff x="1877400" y="2131200"/>
            <a:chExt cx="8436600" cy="456120"/>
          </a:xfrm>
        </p:grpSpPr>
        <p:sp>
          <p:nvSpPr>
            <p:cNvPr id="245" name="Content Placeholder 3"/>
            <p:cNvSpPr/>
            <p:nvPr/>
          </p:nvSpPr>
          <p:spPr>
            <a:xfrm>
              <a:off x="2981160" y="2131200"/>
              <a:ext cx="6229800" cy="45612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2. Demande d’appareillage depuis le téléphone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246" name="Connecteur droit avec flèche 23"/>
            <p:cNvCxnSpPr/>
            <p:nvPr/>
          </p:nvCxnSpPr>
          <p:spPr>
            <a:xfrm flipH="1">
              <a:off x="1877400" y="2551680"/>
              <a:ext cx="8436960" cy="360"/>
            </a:xfrm>
            <a:prstGeom prst="straightConnector1">
              <a:avLst/>
            </a:prstGeom>
            <a:ln w="38100">
              <a:solidFill>
                <a:srgbClr val="ce2029"/>
              </a:solidFill>
              <a:headEnd len="med" type="triangle" w="med"/>
            </a:ln>
          </p:spPr>
        </p:cxnSp>
      </p:grpSp>
      <p:grpSp>
        <p:nvGrpSpPr>
          <p:cNvPr id="247" name="Groupe 28"/>
          <p:cNvGrpSpPr/>
          <p:nvPr/>
        </p:nvGrpSpPr>
        <p:grpSpPr>
          <a:xfrm>
            <a:off x="1892880" y="3466080"/>
            <a:ext cx="8436600" cy="527040"/>
            <a:chOff x="1892880" y="3466080"/>
            <a:chExt cx="8436600" cy="527040"/>
          </a:xfrm>
        </p:grpSpPr>
        <p:sp>
          <p:nvSpPr>
            <p:cNvPr id="248" name="Content Placeholder 3"/>
            <p:cNvSpPr/>
            <p:nvPr/>
          </p:nvSpPr>
          <p:spPr>
            <a:xfrm>
              <a:off x="2981160" y="3466080"/>
              <a:ext cx="6229800" cy="5270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4. Validation de la connexion Bluetooth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249" name="Connecteur droit avec flèche 26"/>
            <p:cNvCxnSpPr/>
            <p:nvPr/>
          </p:nvCxnSpPr>
          <p:spPr>
            <a:xfrm flipH="1">
              <a:off x="1892880" y="3887280"/>
              <a:ext cx="8436960" cy="360"/>
            </a:xfrm>
            <a:prstGeom prst="straightConnector1">
              <a:avLst/>
            </a:prstGeom>
            <a:ln w="38100">
              <a:solidFill>
                <a:srgbClr val="5236ab"/>
              </a:solidFill>
              <a:tailEnd len="med" type="triangle" w="med"/>
            </a:ln>
          </p:spPr>
        </p:cxnSp>
      </p:grpSp>
      <p:grpSp>
        <p:nvGrpSpPr>
          <p:cNvPr id="250" name="Groupe 31"/>
          <p:cNvGrpSpPr/>
          <p:nvPr/>
        </p:nvGrpSpPr>
        <p:grpSpPr>
          <a:xfrm>
            <a:off x="1892880" y="2792880"/>
            <a:ext cx="8436600" cy="527040"/>
            <a:chOff x="1892880" y="2792880"/>
            <a:chExt cx="8436600" cy="527040"/>
          </a:xfrm>
        </p:grpSpPr>
        <p:cxnSp>
          <p:nvCxnSpPr>
            <p:cNvPr id="251" name="Connecteur droit avec flèche 32"/>
            <p:cNvCxnSpPr/>
            <p:nvPr/>
          </p:nvCxnSpPr>
          <p:spPr>
            <a:xfrm flipH="1">
              <a:off x="1892880" y="3224520"/>
              <a:ext cx="8436960" cy="36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252" name="Content Placeholder 3"/>
            <p:cNvSpPr/>
            <p:nvPr/>
          </p:nvSpPr>
          <p:spPr>
            <a:xfrm>
              <a:off x="2981160" y="2792880"/>
              <a:ext cx="6229800" cy="5270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3. Défis et réponses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53" name="Groupe 37"/>
          <p:cNvGrpSpPr/>
          <p:nvPr/>
        </p:nvGrpSpPr>
        <p:grpSpPr>
          <a:xfrm>
            <a:off x="1877400" y="4141800"/>
            <a:ext cx="8436600" cy="456120"/>
            <a:chOff x="1877400" y="4141800"/>
            <a:chExt cx="8436600" cy="456120"/>
          </a:xfrm>
        </p:grpSpPr>
        <p:sp>
          <p:nvSpPr>
            <p:cNvPr id="254" name="Content Placeholder 3"/>
            <p:cNvSpPr/>
            <p:nvPr/>
          </p:nvSpPr>
          <p:spPr>
            <a:xfrm>
              <a:off x="2981160" y="4141800"/>
              <a:ext cx="6229800" cy="45612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5. Demande de déverrouillage du cadenas depuis le téléphone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255" name="Connecteur droit avec flèche 39"/>
            <p:cNvCxnSpPr/>
            <p:nvPr/>
          </p:nvCxnSpPr>
          <p:spPr>
            <a:xfrm flipH="1">
              <a:off x="1877400" y="4562280"/>
              <a:ext cx="8436960" cy="360"/>
            </a:xfrm>
            <a:prstGeom prst="straightConnector1">
              <a:avLst/>
            </a:prstGeom>
            <a:ln w="38100">
              <a:solidFill>
                <a:srgbClr val="ce2029"/>
              </a:solidFill>
              <a:headEnd len="med" type="triangle" w="med"/>
            </a:ln>
          </p:spPr>
        </p:cxnSp>
      </p:grpSp>
      <p:grpSp>
        <p:nvGrpSpPr>
          <p:cNvPr id="256" name="Groupe 40"/>
          <p:cNvGrpSpPr/>
          <p:nvPr/>
        </p:nvGrpSpPr>
        <p:grpSpPr>
          <a:xfrm>
            <a:off x="1877400" y="4730040"/>
            <a:ext cx="8436600" cy="527040"/>
            <a:chOff x="1877400" y="4730040"/>
            <a:chExt cx="8436600" cy="527040"/>
          </a:xfrm>
        </p:grpSpPr>
        <p:sp>
          <p:nvSpPr>
            <p:cNvPr id="257" name="Content Placeholder 3"/>
            <p:cNvSpPr/>
            <p:nvPr/>
          </p:nvSpPr>
          <p:spPr>
            <a:xfrm>
              <a:off x="2965680" y="4730040"/>
              <a:ext cx="6229800" cy="5270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6. Validation de l’ouverture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258" name="Connecteur droit avec flèche 42"/>
            <p:cNvCxnSpPr/>
            <p:nvPr/>
          </p:nvCxnSpPr>
          <p:spPr>
            <a:xfrm flipH="1">
              <a:off x="1877400" y="5151240"/>
              <a:ext cx="8436960" cy="360"/>
            </a:xfrm>
            <a:prstGeom prst="straightConnector1">
              <a:avLst/>
            </a:prstGeom>
            <a:ln w="38100">
              <a:solidFill>
                <a:srgbClr val="5236ab"/>
              </a:solidFill>
              <a:tailEnd len="med" type="triangle" w="med"/>
            </a:ln>
          </p:spPr>
        </p:cxnSp>
      </p:grpSp>
      <p:grpSp>
        <p:nvGrpSpPr>
          <p:cNvPr id="259" name="Groupe 43"/>
          <p:cNvGrpSpPr/>
          <p:nvPr/>
        </p:nvGrpSpPr>
        <p:grpSpPr>
          <a:xfrm>
            <a:off x="0" y="5410080"/>
            <a:ext cx="12191760" cy="527040"/>
            <a:chOff x="0" y="5410080"/>
            <a:chExt cx="12191760" cy="527040"/>
          </a:xfrm>
        </p:grpSpPr>
        <p:cxnSp>
          <p:nvCxnSpPr>
            <p:cNvPr id="260" name="Connecteur droit avec flèche 44"/>
            <p:cNvCxnSpPr/>
            <p:nvPr/>
          </p:nvCxnSpPr>
          <p:spPr>
            <a:xfrm flipH="1">
              <a:off x="1862280" y="5841360"/>
              <a:ext cx="8436600" cy="36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261" name="Content Placeholder 3"/>
            <p:cNvSpPr/>
            <p:nvPr/>
          </p:nvSpPr>
          <p:spPr>
            <a:xfrm>
              <a:off x="0" y="5410080"/>
              <a:ext cx="12191760" cy="5270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50000"/>
                </a:lnSpc>
                <a:tabLst>
                  <a:tab algn="l" pos="0"/>
                </a:tabLst>
              </a:pPr>
              <a:r>
                <a:rPr b="0" lang="fr-FR" sz="1600" strike="noStrike" u="none">
                  <a:solidFill>
                    <a:srgbClr val="363534"/>
                  </a:solidFill>
                  <a:uFillTx/>
                  <a:latin typeface="Arial"/>
                </a:rPr>
                <a:t>7. Echange de données pour enregistrer les informations d’ouverture (utilisateur, date et heure, …)</a:t>
              </a:r>
              <a:endParaRPr b="0" lang="fr-FR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62" name="Ellipse 46"/>
          <p:cNvSpPr/>
          <p:nvPr/>
        </p:nvSpPr>
        <p:spPr>
          <a:xfrm>
            <a:off x="1992600" y="1280160"/>
            <a:ext cx="8200440" cy="2755080"/>
          </a:xfrm>
          <a:prstGeom prst="ellipse">
            <a:avLst/>
          </a:prstGeom>
          <a:noFill/>
          <a:ln w="76200">
            <a:solidFill>
              <a:srgbClr val="92d050"/>
            </a:solidFill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fr-FR" sz="6600" strike="noStrike" u="none">
                <a:solidFill>
                  <a:schemeClr val="accent6"/>
                </a:solidFill>
                <a:uFillTx/>
                <a:latin typeface="Calibri"/>
              </a:rPr>
              <a:t>CONNEXION</a:t>
            </a:r>
            <a:endParaRPr b="0" lang="fr-FR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Ellipse 47"/>
          <p:cNvSpPr/>
          <p:nvPr/>
        </p:nvSpPr>
        <p:spPr>
          <a:xfrm>
            <a:off x="1992600" y="4181400"/>
            <a:ext cx="8200440" cy="1872360"/>
          </a:xfrm>
          <a:prstGeom prst="ellipse">
            <a:avLst/>
          </a:prstGeom>
          <a:noFill/>
          <a:ln w="76200">
            <a:solidFill>
              <a:srgbClr val="92d050"/>
            </a:solidFill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fr-FR" sz="5400" strike="noStrike" u="none">
                <a:solidFill>
                  <a:schemeClr val="accent6"/>
                </a:solidFill>
                <a:uFillTx/>
                <a:latin typeface="Calibri"/>
              </a:rPr>
              <a:t>DEVERROUILLAGE</a:t>
            </a:r>
            <a:endParaRPr b="0" lang="fr-FR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Comprendre - connexion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Content Placeholder 3"/>
          <p:cNvSpPr/>
          <p:nvPr/>
        </p:nvSpPr>
        <p:spPr>
          <a:xfrm>
            <a:off x="8308800" y="114840"/>
            <a:ext cx="3798000" cy="684720"/>
          </a:xfrm>
          <a:prstGeom prst="rect">
            <a:avLst/>
          </a:prstGeom>
          <a:noFill/>
          <a:ln w="9525">
            <a:solidFill>
              <a:srgbClr val="ae0a0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IN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du cadenas vers l’app mobile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OUT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de l’app mobile vers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ZoneTexte 3"/>
          <p:cNvSpPr/>
          <p:nvPr/>
        </p:nvSpPr>
        <p:spPr>
          <a:xfrm>
            <a:off x="0" y="1033920"/>
            <a:ext cx="475632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Connection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73 70 5F 74 69 6D 65 5F 73 74 61 6D 70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BF DB FD DD B1 E9 34 2A B1 FD 5C CB 5E 5B 4C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 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6"/>
                </a:solidFill>
                <a:uFillTx/>
                <a:latin typeface="Calibri"/>
              </a:rPr>
              <a:t>06 00 01 00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9F 40 78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\x06\x00\x01\x00\x9f..e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Out: \\n0000 FD 9E B5 73 BA CB 26 3E B4 04 DB DC 82 58 1D DB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key: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46 CA EE 4F 82 42 B5 61 98 48 49 0A C8 7F 18 C1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BE BD 21 AF 27 </a:t>
            </a:r>
            <a:br>
              <a:rPr sz="1100"/>
            </a:b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67 A8 43 07 03 2F A7 A7 E2 CB F6 2F 77 EA 07 7E E4 3D B2 37 B7 BD E1 D8 90 F6 C1 25 1A 2C 10 70 F5 6F FO BO 2F 25 18 EO 16 A1 A1 A9 32 64 95 15 26 9C E4 28 E8 30 82 F8 89 73 4C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46 00 01 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14 00 00 00 10 07 F8 01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00 60 00 00 00 00 01 01 01 02 00 00 50 35 42 46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2D 50 47 00 00 00 00 00 01 00 14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FF 00 00 00 00 00 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.\x07\x00\x00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Out:n0000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58 AF DB FA 47 89 57 C1 D3 F4 F1 BA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ZoneTexte 5"/>
          <p:cNvSpPr/>
          <p:nvPr/>
        </p:nvSpPr>
        <p:spPr>
          <a:xfrm>
            <a:off x="7419240" y="1022040"/>
            <a:ext cx="475632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Connection 2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73 70 5F 74 69 6D 65 5F 73 74 61 6D 70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BF DB FD DD B1 E9 34 2A B1 FD 5C CB 5E 5B 4C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6"/>
                </a:solidFill>
                <a:uFillTx/>
                <a:latin typeface="Calibri"/>
              </a:rPr>
              <a:t>06 00 01 00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97 4D 78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\x06\x00\x01\x00\x97..e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Out: \\n0000 CO OF 9C FD 81 17 42 OC 84 99 25 37 52 C6 19 FC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key: </a:t>
            </a:r>
            <a:r>
              <a:rPr b="1" lang="fr-FR" sz="105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rgbClr val="38a1dc"/>
                </a:solidFill>
                <a:uFillTx/>
                <a:latin typeface="Calibri"/>
              </a:rPr>
              <a:t>23 2A CO 79 CD 84 2A 1E F3 3E FO 23 00 82 D8 6A</a:t>
            </a:r>
            <a:r>
              <a:rPr b="0" lang="fr-FR" sz="1100" strike="noStrike" u="none">
                <a:solidFill>
                  <a:schemeClr val="accent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BE BD 21 AF 27 67 A8 43 07 03 2F A7 A7 E2 CB F6 2F 77 EA 07 7E E4 3D B2 37 B7 BD E1 D8 90 F6 C1 25 1A 2C 10 70 F5 6F FO BO 2F 25 18 EO 16 A1 A1 A9 32 64 95 15 26 9C E4 28 E8 30 82 F8 89 73 4C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46 00 01 00 </a:t>
            </a:r>
            <a:r>
              <a:rPr b="1" lang="fr-FR" sz="1100" strike="noStrike" u="none">
                <a:solidFill>
                  <a:srgbClr val="38a1dc"/>
                </a:solidFill>
                <a:uFillTx/>
                <a:latin typeface="Calibri"/>
              </a:rPr>
              <a:t>63 07 00 00</a:t>
            </a:r>
            <a:r>
              <a:rPr b="1" lang="fr-FR" sz="1100" strike="noStrike" u="none">
                <a:solidFill>
                  <a:schemeClr val="accent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14 00 00 00 10 07 F8 01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00 60 00 00 00 00 01 01 01 02 00 00 50 35 42 46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2D 50 47 00 00 00 00 00 01 00 14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FF 00 00 00 00 00 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1" lang="fr-FR" sz="1100" strike="noStrike" u="none">
                <a:solidFill>
                  <a:srgbClr val="38a1dc"/>
                </a:solidFill>
                <a:uFillTx/>
                <a:latin typeface="Calibri"/>
              </a:rPr>
              <a:t>63 07 00 00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c\x07\x00\x00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n0000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38a1dc"/>
                </a:highlight>
                <a:uFillTx/>
                <a:latin typeface="Calibri"/>
              </a:rPr>
              <a:t>8D 57 23 OC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rgbClr val="38a1dc"/>
                </a:solidFill>
                <a:uFillTx/>
                <a:latin typeface="Calibri"/>
              </a:rPr>
              <a:t>AO 82 CB 7D 08 09 2E 3F AA FE 60 F2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Ellipse 6"/>
          <p:cNvSpPr/>
          <p:nvPr/>
        </p:nvSpPr>
        <p:spPr>
          <a:xfrm>
            <a:off x="4851720" y="1637640"/>
            <a:ext cx="2487960" cy="83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Initialisation de la connexion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Avec échange de la clé de chiffrement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Ellipse 8"/>
          <p:cNvSpPr/>
          <p:nvPr/>
        </p:nvSpPr>
        <p:spPr>
          <a:xfrm>
            <a:off x="4851720" y="2934720"/>
            <a:ext cx="2487960" cy="518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Unix Timestamp par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Ellipse 12"/>
          <p:cNvSpPr/>
          <p:nvPr/>
        </p:nvSpPr>
        <p:spPr>
          <a:xfrm>
            <a:off x="4851720" y="3358440"/>
            <a:ext cx="2487960" cy="518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Chiffrement de la donnée avec la clé AES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Ellipse 13"/>
          <p:cNvSpPr/>
          <p:nvPr/>
        </p:nvSpPr>
        <p:spPr>
          <a:xfrm>
            <a:off x="4851720" y="4600080"/>
            <a:ext cx="2487960" cy="51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Défis et réponses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Ellipse 14"/>
          <p:cNvSpPr/>
          <p:nvPr/>
        </p:nvSpPr>
        <p:spPr>
          <a:xfrm>
            <a:off x="4851720" y="5841720"/>
            <a:ext cx="2487960" cy="51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Finalisation de la connexion Bluetooth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Accolade fermante 16"/>
          <p:cNvSpPr/>
          <p:nvPr/>
        </p:nvSpPr>
        <p:spPr>
          <a:xfrm>
            <a:off x="4695120" y="1336320"/>
            <a:ext cx="156600" cy="1598040"/>
          </a:xfrm>
          <a:prstGeom prst="rightBrace">
            <a:avLst>
              <a:gd name="adj1" fmla="val 8333"/>
              <a:gd name="adj2" fmla="val 45083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4" name="Accolade fermante 17"/>
          <p:cNvSpPr/>
          <p:nvPr/>
        </p:nvSpPr>
        <p:spPr>
          <a:xfrm rot="10800000">
            <a:off x="7340400" y="1352160"/>
            <a:ext cx="156600" cy="1598040"/>
          </a:xfrm>
          <a:prstGeom prst="rightBrace">
            <a:avLst>
              <a:gd name="adj1" fmla="val 8333"/>
              <a:gd name="adj2" fmla="val 56108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5" name="Accolade fermante 22"/>
          <p:cNvSpPr/>
          <p:nvPr/>
        </p:nvSpPr>
        <p:spPr>
          <a:xfrm>
            <a:off x="4689720" y="3030840"/>
            <a:ext cx="158400" cy="2613600"/>
          </a:xfrm>
          <a:prstGeom prst="rightBrace">
            <a:avLst>
              <a:gd name="adj1" fmla="val 8333"/>
              <a:gd name="adj2" fmla="val 69870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6" name="Accolade fermante 23"/>
          <p:cNvSpPr/>
          <p:nvPr/>
        </p:nvSpPr>
        <p:spPr>
          <a:xfrm rot="10800000">
            <a:off x="7340400" y="3010320"/>
            <a:ext cx="140400" cy="2657880"/>
          </a:xfrm>
          <a:prstGeom prst="rightBrace">
            <a:avLst>
              <a:gd name="adj1" fmla="val 8333"/>
              <a:gd name="adj2" fmla="val 30606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7" name="Accolade fermante 26"/>
          <p:cNvSpPr/>
          <p:nvPr/>
        </p:nvSpPr>
        <p:spPr>
          <a:xfrm>
            <a:off x="4689720" y="5745600"/>
            <a:ext cx="156600" cy="996840"/>
          </a:xfrm>
          <a:prstGeom prst="rightBrace">
            <a:avLst>
              <a:gd name="adj1" fmla="val 8333"/>
              <a:gd name="adj2" fmla="val 35746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8" name="Accolade fermante 27"/>
          <p:cNvSpPr/>
          <p:nvPr/>
        </p:nvSpPr>
        <p:spPr>
          <a:xfrm rot="10800000">
            <a:off x="7324200" y="5782680"/>
            <a:ext cx="156600" cy="996840"/>
          </a:xfrm>
          <a:prstGeom prst="rightBrace">
            <a:avLst>
              <a:gd name="adj1" fmla="val 8333"/>
              <a:gd name="adj2" fmla="val 67899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Comprendre - connexion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Content Placeholder 3"/>
          <p:cNvSpPr/>
          <p:nvPr/>
        </p:nvSpPr>
        <p:spPr>
          <a:xfrm>
            <a:off x="8308800" y="114840"/>
            <a:ext cx="3798000" cy="684720"/>
          </a:xfrm>
          <a:prstGeom prst="rect">
            <a:avLst/>
          </a:prstGeom>
          <a:noFill/>
          <a:ln w="9525">
            <a:solidFill>
              <a:srgbClr val="ae0a0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IN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du cadenas vers l’app mobile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OUT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de l’app mobile vers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ZoneTexte 3"/>
          <p:cNvSpPr/>
          <p:nvPr/>
        </p:nvSpPr>
        <p:spPr>
          <a:xfrm>
            <a:off x="0" y="1033920"/>
            <a:ext cx="475632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Connection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73 70 5F 74 69 6D 65 5F 73 74 61 6D 70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BF DB FD DD B1 E9 34 2A B1 FD 5C CB 5E 5B 4C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 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6"/>
                </a:solidFill>
                <a:uFillTx/>
                <a:latin typeface="Calibri"/>
              </a:rPr>
              <a:t>06 00 01 00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9F 40 78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\x06\x00\x01\x00\x9f..e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Out: \\n0000 FD 9E B5 73 BA CB 26 3E B4 04 DB DC 82 58 1D DB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key: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46 CA EE 4F 82 42 B5 61 98 48 49 0A C8 7F 18 C1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BE BD 21 AF 27 </a:t>
            </a:r>
            <a:br>
              <a:rPr sz="1100"/>
            </a:b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67 A8 43 07 03 2F A7 A7 E2 CB F6 2F 77 EA 07 7E E4 3D B2 37 B7 BD E1 D8 90 F6 C1 25 1A 2C 10 70 F5 6F FO BO 2F 25 18 EO 16 A1 A1 A9 32 64 95 15 26 9C E4 28 E8 30 82 F8 89 73 4C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46 00 01 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14 00 00 00 10 07 F8 01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00 60 00 00 00 00 01 01 01 02 00 00 50 35 42 46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2D 50 47 00 00 00 00 00 01 00 14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FF 00 00 00 00 00 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.\x07\x00\x00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Out:n0000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58 AF DB FA 47 89 57 C1 D3 F4 F1 BA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ZoneTexte 5"/>
          <p:cNvSpPr/>
          <p:nvPr/>
        </p:nvSpPr>
        <p:spPr>
          <a:xfrm>
            <a:off x="7419240" y="1022040"/>
            <a:ext cx="475632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Connection 2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73 70 5F 74 69 6D 65 5F 73 74 61 6D 70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BF DB FD DD B1 E9 34 2A B1 FD 5C CB 5E 5B 4C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6"/>
                </a:solidFill>
                <a:uFillTx/>
                <a:latin typeface="Calibri"/>
              </a:rPr>
              <a:t>06 00 01 00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97 4D 78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\x06\x00\x01\x00\x97..e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Out: \\n0000 CO OF 9C FD 81 17 42 OC 84 99 25 37 52 C6 19 FC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key: </a:t>
            </a:r>
            <a:r>
              <a:rPr b="1" lang="fr-FR" sz="105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rgbClr val="38a1dc"/>
                </a:solidFill>
                <a:uFillTx/>
                <a:latin typeface="Calibri"/>
              </a:rPr>
              <a:t>23 2A CO 79 CD 84 2A 1E F3 3E FO 23 00 82 D8 6A</a:t>
            </a:r>
            <a:r>
              <a:rPr b="0" lang="fr-FR" sz="1100" strike="noStrike" u="none">
                <a:solidFill>
                  <a:schemeClr val="accent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BE BD 21 AF 27 67 A8 43 07 03 2F A7 A7 E2 CB F6 2F 77 EA 07 7E E4 3D B2 37 B7 BD E1 D8 90 F6 C1 25 1A 2C 10 70 F5 6F FO BO 2F 25 18 EO 16 A1 A1 A9 32 64 95 15 26 9C E4 28 E8 30 82 F8 89 73 4C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46 00 01 00 </a:t>
            </a:r>
            <a:r>
              <a:rPr b="1" lang="fr-FR" sz="1100" strike="noStrike" u="none">
                <a:solidFill>
                  <a:srgbClr val="38a1dc"/>
                </a:solidFill>
                <a:uFillTx/>
                <a:latin typeface="Calibri"/>
              </a:rPr>
              <a:t>63 07 00 00</a:t>
            </a:r>
            <a:r>
              <a:rPr b="1" lang="fr-FR" sz="1100" strike="noStrike" u="none">
                <a:solidFill>
                  <a:schemeClr val="accent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14 00 00 00 10 07 F8 01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00 60 00 00 00 00 01 01 01 02 00 00 50 35 42 46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2D 50 47 00 00 00 00 00 01 00 14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FF 00 00 00 00 00 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1" lang="fr-FR" sz="1100" strike="noStrike" u="none">
                <a:solidFill>
                  <a:srgbClr val="38a1dc"/>
                </a:solidFill>
                <a:uFillTx/>
                <a:latin typeface="Calibri"/>
              </a:rPr>
              <a:t>63 07 00 00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c\x07\x00\x00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n0000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38a1dc"/>
                </a:highlight>
                <a:uFillTx/>
                <a:latin typeface="Calibri"/>
              </a:rPr>
              <a:t>8D 57 23 OC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rgbClr val="38a1dc"/>
                </a:solidFill>
                <a:uFillTx/>
                <a:latin typeface="Calibri"/>
              </a:rPr>
              <a:t>AO 82 CB 7D 08 09 2E 3F AA FE 60 F2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Ellipse 6"/>
          <p:cNvSpPr/>
          <p:nvPr/>
        </p:nvSpPr>
        <p:spPr>
          <a:xfrm>
            <a:off x="4851720" y="1637640"/>
            <a:ext cx="2487960" cy="83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Initialisation de la connexion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Avec échange de la clé de chiffrement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Ellipse 8"/>
          <p:cNvSpPr/>
          <p:nvPr/>
        </p:nvSpPr>
        <p:spPr>
          <a:xfrm>
            <a:off x="4851720" y="2934720"/>
            <a:ext cx="2487960" cy="518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Unix Timestamp par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Ellipse 12"/>
          <p:cNvSpPr/>
          <p:nvPr/>
        </p:nvSpPr>
        <p:spPr>
          <a:xfrm>
            <a:off x="4851720" y="3358440"/>
            <a:ext cx="2487960" cy="518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Chiffrement de la donnée avec la clé AES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Ellipse 13"/>
          <p:cNvSpPr/>
          <p:nvPr/>
        </p:nvSpPr>
        <p:spPr>
          <a:xfrm>
            <a:off x="4851720" y="4600080"/>
            <a:ext cx="2487960" cy="51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Défis et réponses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Ellipse 14"/>
          <p:cNvSpPr/>
          <p:nvPr/>
        </p:nvSpPr>
        <p:spPr>
          <a:xfrm>
            <a:off x="4851720" y="5841720"/>
            <a:ext cx="2487960" cy="51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Finalisation de la connexion Bluetooth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Accolade fermante 16"/>
          <p:cNvSpPr/>
          <p:nvPr/>
        </p:nvSpPr>
        <p:spPr>
          <a:xfrm>
            <a:off x="4695120" y="1336320"/>
            <a:ext cx="156600" cy="1598040"/>
          </a:xfrm>
          <a:prstGeom prst="rightBrace">
            <a:avLst>
              <a:gd name="adj1" fmla="val 8333"/>
              <a:gd name="adj2" fmla="val 45083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89" name="Accolade fermante 17"/>
          <p:cNvSpPr/>
          <p:nvPr/>
        </p:nvSpPr>
        <p:spPr>
          <a:xfrm rot="10800000">
            <a:off x="7340400" y="1352160"/>
            <a:ext cx="156600" cy="1598040"/>
          </a:xfrm>
          <a:prstGeom prst="rightBrace">
            <a:avLst>
              <a:gd name="adj1" fmla="val 8333"/>
              <a:gd name="adj2" fmla="val 56108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0" name="Accolade fermante 22"/>
          <p:cNvSpPr/>
          <p:nvPr/>
        </p:nvSpPr>
        <p:spPr>
          <a:xfrm>
            <a:off x="4689720" y="3030840"/>
            <a:ext cx="158400" cy="2613600"/>
          </a:xfrm>
          <a:prstGeom prst="rightBrace">
            <a:avLst>
              <a:gd name="adj1" fmla="val 8333"/>
              <a:gd name="adj2" fmla="val 69870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1" name="Accolade fermante 23"/>
          <p:cNvSpPr/>
          <p:nvPr/>
        </p:nvSpPr>
        <p:spPr>
          <a:xfrm rot="10800000">
            <a:off x="7340400" y="3010320"/>
            <a:ext cx="140400" cy="2657880"/>
          </a:xfrm>
          <a:prstGeom prst="rightBrace">
            <a:avLst>
              <a:gd name="adj1" fmla="val 8333"/>
              <a:gd name="adj2" fmla="val 30606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2" name="Accolade fermante 26"/>
          <p:cNvSpPr/>
          <p:nvPr/>
        </p:nvSpPr>
        <p:spPr>
          <a:xfrm>
            <a:off x="4689720" y="5745600"/>
            <a:ext cx="156600" cy="996840"/>
          </a:xfrm>
          <a:prstGeom prst="rightBrace">
            <a:avLst>
              <a:gd name="adj1" fmla="val 8333"/>
              <a:gd name="adj2" fmla="val 35746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3" name="Accolade fermante 27"/>
          <p:cNvSpPr/>
          <p:nvPr/>
        </p:nvSpPr>
        <p:spPr>
          <a:xfrm rot="10800000">
            <a:off x="7324200" y="5782680"/>
            <a:ext cx="156600" cy="996840"/>
          </a:xfrm>
          <a:prstGeom prst="rightBrace">
            <a:avLst>
              <a:gd name="adj1" fmla="val 8333"/>
              <a:gd name="adj2" fmla="val 67899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4" name="Content Placeholder 3"/>
          <p:cNvSpPr/>
          <p:nvPr/>
        </p:nvSpPr>
        <p:spPr>
          <a:xfrm>
            <a:off x="3522240" y="2122560"/>
            <a:ext cx="5146920" cy="1524960"/>
          </a:xfrm>
          <a:prstGeom prst="irregularSeal2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Vuln 1 = </a:t>
            </a:r>
            <a:br>
              <a:rPr sz="1200"/>
            </a:b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Clés de chiffrement AES fixes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Content Placeholder 3"/>
          <p:cNvSpPr/>
          <p:nvPr/>
        </p:nvSpPr>
        <p:spPr>
          <a:xfrm>
            <a:off x="3522240" y="3953880"/>
            <a:ext cx="5505840" cy="1598040"/>
          </a:xfrm>
          <a:prstGeom prst="irregularSeal2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Vuln 2 =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363534"/>
                </a:solidFill>
                <a:uFillTx/>
                <a:latin typeface="Arial"/>
              </a:rPr>
              <a:t>Chiffrement AES en mode ECB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Comprendre - déverrouillage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ZoneTexte 2"/>
          <p:cNvSpPr/>
          <p:nvPr/>
        </p:nvSpPr>
        <p:spPr>
          <a:xfrm>
            <a:off x="0" y="1131840"/>
            <a:ext cx="4743000" cy="51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Unlock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00 12 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AD 40 78 65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36 38 34 33 31 39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3B 8E 82 3A 94 C1 22 01 C2 FB 9F 97 58 00 16 C6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E6 DC 36 E3 4B 65 96 52 OF F5 B7 F6 E9 5D E9 6E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10 50 DB BC 66 E6 6A 84 2A A4 18 75 B3 C5 23 A0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04 00 12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75 73 65 72 49 64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user.d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6E 48 00 36 DO 8D 6F 4A 6C 3E 8D B1 55 OE AD FB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FD 79 45 AC 50 AB 22 B4 1D B4 02 61 EC 52 C1 95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38 33 36 33 35 34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ZoneTexte 4"/>
          <p:cNvSpPr/>
          <p:nvPr/>
        </p:nvSpPr>
        <p:spPr>
          <a:xfrm>
            <a:off x="7448400" y="1131840"/>
            <a:ext cx="4743000" cy="52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100" strike="noStrike" u="none">
                <a:solidFill>
                  <a:schemeClr val="accent3"/>
                </a:solidFill>
                <a:uFillTx/>
                <a:latin typeface="Calibri"/>
              </a:rPr>
              <a:t>Unlock 2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00 12 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38a1dc"/>
                </a:highlight>
                <a:uFillTx/>
                <a:latin typeface="Calibri"/>
              </a:rPr>
              <a:t>8D 57 23 OC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9D 4D 78 65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36 38 34 33 31 39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</a:t>
            </a:r>
            <a:r>
              <a:rPr b="0" lang="fr-FR" sz="1100" strike="noStrike" u="none">
                <a:solidFill>
                  <a:srgbClr val="38a1dc"/>
                </a:solidFill>
                <a:uFillTx/>
                <a:latin typeface="Calibri"/>
              </a:rPr>
              <a:t> FB 6E BD 03 9D 69 50 3F 56 AA 71 A4 DC 92 70 61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E6 DC 36 E3 4B 65 96 52 OF F5 B7 F6 E9 5D E9 6E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chemeClr val="accent2"/>
                </a:solidFill>
                <a:uFillTx/>
                <a:latin typeface="Calibri"/>
              </a:rPr>
              <a:t>10 50 DB BC 66 E6 6A 84 2A A4 18 75 B3 C5 23 A0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04 00 12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75 73 65 72 49 64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user.d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6E 48 00 36 DO 8D 6F 4A 6C 3E 8D B1 55 OE AD FB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FD 79 45 AC 50 AB 22 B4 1D B4 02 61 EC 52 C1 95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38 33 36 33 35 34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Ellipse 5"/>
          <p:cNvSpPr/>
          <p:nvPr/>
        </p:nvSpPr>
        <p:spPr>
          <a:xfrm>
            <a:off x="4851720" y="4342680"/>
            <a:ext cx="2487960" cy="83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Echange de données pour enregistrer les informations d’ouverture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Ellipse 6"/>
          <p:cNvSpPr/>
          <p:nvPr/>
        </p:nvSpPr>
        <p:spPr>
          <a:xfrm>
            <a:off x="4851720" y="1858320"/>
            <a:ext cx="2487960" cy="518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Unix Timestamp par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Ellipse 8"/>
          <p:cNvSpPr/>
          <p:nvPr/>
        </p:nvSpPr>
        <p:spPr>
          <a:xfrm>
            <a:off x="4851720" y="2281680"/>
            <a:ext cx="2487960" cy="51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Commande de déverrouillage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Ellipse 11"/>
          <p:cNvSpPr/>
          <p:nvPr/>
        </p:nvSpPr>
        <p:spPr>
          <a:xfrm>
            <a:off x="4851720" y="3224160"/>
            <a:ext cx="2487960" cy="518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200" strike="noStrike" u="none">
                <a:solidFill>
                  <a:srgbClr val="000000"/>
                </a:solidFill>
                <a:uFillTx/>
                <a:latin typeface="Calibri"/>
              </a:rPr>
              <a:t>Validation du déverrouillage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Accolade fermante 13"/>
          <p:cNvSpPr/>
          <p:nvPr/>
        </p:nvSpPr>
        <p:spPr>
          <a:xfrm>
            <a:off x="4695120" y="3943440"/>
            <a:ext cx="156600" cy="2373840"/>
          </a:xfrm>
          <a:prstGeom prst="rightBrace">
            <a:avLst>
              <a:gd name="adj1" fmla="val 8333"/>
              <a:gd name="adj2" fmla="val 35053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4" name="Accolade fermante 20"/>
          <p:cNvSpPr/>
          <p:nvPr/>
        </p:nvSpPr>
        <p:spPr>
          <a:xfrm rot="10800000">
            <a:off x="7340400" y="3943440"/>
            <a:ext cx="156600" cy="2373840"/>
          </a:xfrm>
          <a:prstGeom prst="rightBrace">
            <a:avLst>
              <a:gd name="adj1" fmla="val 8333"/>
              <a:gd name="adj2" fmla="val 65545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5" name="Accolade fermante 21"/>
          <p:cNvSpPr/>
          <p:nvPr/>
        </p:nvSpPr>
        <p:spPr>
          <a:xfrm>
            <a:off x="4695120" y="1517760"/>
            <a:ext cx="156600" cy="2373840"/>
          </a:xfrm>
          <a:prstGeom prst="rightBrace">
            <a:avLst>
              <a:gd name="adj1" fmla="val 8333"/>
              <a:gd name="adj2" fmla="val 43077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6" name="Accolade fermante 23"/>
          <p:cNvSpPr/>
          <p:nvPr/>
        </p:nvSpPr>
        <p:spPr>
          <a:xfrm rot="10800000">
            <a:off x="7340400" y="1517760"/>
            <a:ext cx="156600" cy="2373840"/>
          </a:xfrm>
          <a:prstGeom prst="rightBrace">
            <a:avLst>
              <a:gd name="adj1" fmla="val 8333"/>
              <a:gd name="adj2" fmla="val 56819"/>
            </a:avLst>
          </a:prstGeom>
          <a:noFill/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7" name="Content Placeholder 3"/>
          <p:cNvSpPr/>
          <p:nvPr/>
        </p:nvSpPr>
        <p:spPr>
          <a:xfrm>
            <a:off x="8308800" y="114840"/>
            <a:ext cx="3798000" cy="684720"/>
          </a:xfrm>
          <a:prstGeom prst="rect">
            <a:avLst/>
          </a:prstGeom>
          <a:noFill/>
          <a:ln w="9525">
            <a:solidFill>
              <a:srgbClr val="ae0a0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IN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du cadenas vers l’app mobile 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363534"/>
                </a:solidFill>
                <a:uFillTx/>
                <a:latin typeface="Arial"/>
              </a:rPr>
              <a:t>OUT</a:t>
            </a:r>
            <a:r>
              <a:rPr b="0" lang="fr-FR" sz="1200" strike="noStrike" u="none">
                <a:solidFill>
                  <a:srgbClr val="363534"/>
                </a:solidFill>
                <a:uFillTx/>
                <a:latin typeface="Arial"/>
              </a:rPr>
              <a:t> = informations de l’app mobile vers le cadenas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/>
          <p:nvPr/>
        </p:nvSpPr>
        <p:spPr>
          <a:xfrm>
            <a:off x="106560" y="264276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BAC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Mais c’est qui elle ?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Flèche : droite 2"/>
          <p:cNvSpPr/>
          <p:nvPr/>
        </p:nvSpPr>
        <p:spPr>
          <a:xfrm>
            <a:off x="134640" y="3166920"/>
            <a:ext cx="11982960" cy="52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0" name="Content Placeholder 3"/>
          <p:cNvSpPr/>
          <p:nvPr/>
        </p:nvSpPr>
        <p:spPr>
          <a:xfrm>
            <a:off x="891000" y="239508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ESIEE Paris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Présidente Club*Nix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Content Placeholder 3"/>
          <p:cNvSpPr/>
          <p:nvPr/>
        </p:nvSpPr>
        <p:spPr>
          <a:xfrm>
            <a:off x="3579120" y="2582280"/>
            <a:ext cx="21765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Création HackDay CTF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Content Placeholder 3"/>
          <p:cNvSpPr/>
          <p:nvPr/>
        </p:nvSpPr>
        <p:spPr>
          <a:xfrm>
            <a:off x="2223360" y="381744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3 mois – </a:t>
            </a: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Développeur Capgemini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Content Placeholder 3"/>
          <p:cNvSpPr/>
          <p:nvPr/>
        </p:nvSpPr>
        <p:spPr>
          <a:xfrm>
            <a:off x="3579120" y="444060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4 mois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RedTeam Enedis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Content Placeholder 3"/>
          <p:cNvSpPr/>
          <p:nvPr/>
        </p:nvSpPr>
        <p:spPr>
          <a:xfrm>
            <a:off x="73800" y="32122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2018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Content Placeholder 3"/>
          <p:cNvSpPr/>
          <p:nvPr/>
        </p:nvSpPr>
        <p:spPr>
          <a:xfrm>
            <a:off x="2978640" y="32140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2020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Content Placeholder 3"/>
          <p:cNvSpPr/>
          <p:nvPr/>
        </p:nvSpPr>
        <p:spPr>
          <a:xfrm>
            <a:off x="1429560" y="3208320"/>
            <a:ext cx="858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2019 +3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Content Placeholder 3"/>
          <p:cNvSpPr/>
          <p:nvPr/>
        </p:nvSpPr>
        <p:spPr>
          <a:xfrm>
            <a:off x="4334760" y="320832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2022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Comprendre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ZoneTexte 3"/>
          <p:cNvSpPr/>
          <p:nvPr/>
        </p:nvSpPr>
        <p:spPr>
          <a:xfrm>
            <a:off x="3249360" y="1036440"/>
            <a:ext cx="4743000" cy="51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Unlock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00 12 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AD 40 78 65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36 38 34 33 31 39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3B 8E 82 3A 94 C1 22 01 C2 FB 9F 97 58 00 16 C6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E6 DC 36 E3 4B 65 96 52 OF F5 B7 F6 E9 5D E9 6E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50 DB BC 66 E6 6A 84 2A A4 18 75 B3 C5 23 A0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04 00 12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75 73 65 72 49 64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user.d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6E 48 00 36 DO 8D 6F 4A 6C 3E 8D B1 55 OE AD FB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FD 79 45 AC 50 AB 22 B4 1D B4 02 61 EC 52 C1 95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38 33 36 33 35 34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Ellipse 4"/>
          <p:cNvSpPr/>
          <p:nvPr/>
        </p:nvSpPr>
        <p:spPr>
          <a:xfrm>
            <a:off x="3030120" y="2104920"/>
            <a:ext cx="5181120" cy="637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11" name="ZoneTexte 5"/>
          <p:cNvSpPr/>
          <p:nvPr/>
        </p:nvSpPr>
        <p:spPr>
          <a:xfrm>
            <a:off x="372600" y="2162520"/>
            <a:ext cx="26571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rgbClr val="ff0000"/>
                </a:solidFill>
                <a:uFillTx/>
                <a:latin typeface="Calibri"/>
              </a:rPr>
              <a:t>Commande de déverrouillage </a:t>
            </a:r>
            <a:br>
              <a:rPr sz="1400"/>
            </a:br>
            <a:r>
              <a:rPr b="0" lang="fr-FR" sz="1400" strike="noStrike" u="none">
                <a:solidFill>
                  <a:srgbClr val="ff0000"/>
                </a:solidFill>
                <a:uFillTx/>
                <a:latin typeface="Calibri"/>
              </a:rPr>
              <a:t>par l’application mobile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2" name="Connecteur : en arc 7"/>
          <p:cNvCxnSpPr>
            <a:stCxn id="310" idx="6"/>
          </p:cNvCxnSpPr>
          <p:nvPr/>
        </p:nvCxnSpPr>
        <p:spPr>
          <a:xfrm flipH="1" flipV="1">
            <a:off x="7270560" y="2007000"/>
            <a:ext cx="941040" cy="417240"/>
          </a:xfrm>
          <a:prstGeom prst="curvedConnector3">
            <a:avLst>
              <a:gd name="adj1" fmla="val -24339"/>
            </a:avLst>
          </a:prstGeom>
          <a:ln w="12700">
            <a:solidFill>
              <a:srgbClr val="ff0000"/>
            </a:solidFill>
            <a:tailEnd len="med" type="triangle" w="med"/>
          </a:ln>
        </p:spPr>
      </p:cxnSp>
      <p:sp>
        <p:nvSpPr>
          <p:cNvPr id="313" name="ZoneTexte 18"/>
          <p:cNvSpPr/>
          <p:nvPr/>
        </p:nvSpPr>
        <p:spPr>
          <a:xfrm>
            <a:off x="8430840" y="1951200"/>
            <a:ext cx="2657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rgbClr val="ff0000"/>
                </a:solidFill>
                <a:uFillTx/>
                <a:latin typeface="Calibri"/>
              </a:rPr>
              <a:t>Dépend de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Content Placeholder 3"/>
          <p:cNvSpPr/>
          <p:nvPr/>
        </p:nvSpPr>
        <p:spPr>
          <a:xfrm rot="574800">
            <a:off x="6829560" y="622440"/>
            <a:ext cx="5145480" cy="646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Arial"/>
              </a:rPr>
              <a:t>Comment « prévoir » la séquence envoyée par le cadenas pour créer la commande de déverrouillage ?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Forme libre : forme 40"/>
          <p:cNvSpPr/>
          <p:nvPr/>
        </p:nvSpPr>
        <p:spPr>
          <a:xfrm>
            <a:off x="421920" y="3328200"/>
            <a:ext cx="905040" cy="3132720"/>
          </a:xfrm>
          <a:custGeom>
            <a:avLst/>
            <a:gdLst>
              <a:gd name="textAreaLeft" fmla="*/ 0 w 905040"/>
              <a:gd name="textAreaRight" fmla="*/ 905400 w 905040"/>
              <a:gd name="textAreaTop" fmla="*/ 0 h 3132720"/>
              <a:gd name="textAreaBottom" fmla="*/ 3133080 h 3132720"/>
            </a:gdLst>
            <a:ahLst/>
            <a:rect l="textAreaLeft" t="textAreaTop" r="textAreaRight" b="textAreaBottom"/>
            <a:pathLst>
              <a:path w="905506" h="3133165">
                <a:moveTo>
                  <a:pt x="310795" y="3133165"/>
                </a:moveTo>
                <a:cubicBezTo>
                  <a:pt x="146628" y="2719107"/>
                  <a:pt x="-17538" y="2305050"/>
                  <a:pt x="1512" y="2050677"/>
                </a:cubicBezTo>
                <a:cubicBezTo>
                  <a:pt x="20562" y="1796303"/>
                  <a:pt x="293986" y="1655109"/>
                  <a:pt x="425095" y="1606924"/>
                </a:cubicBezTo>
                <a:cubicBezTo>
                  <a:pt x="556204" y="1558739"/>
                  <a:pt x="725412" y="1683124"/>
                  <a:pt x="788165" y="1761565"/>
                </a:cubicBezTo>
                <a:cubicBezTo>
                  <a:pt x="850918" y="1840006"/>
                  <a:pt x="867727" y="2003612"/>
                  <a:pt x="801612" y="2077571"/>
                </a:cubicBezTo>
                <a:cubicBezTo>
                  <a:pt x="735497" y="2151530"/>
                  <a:pt x="484486" y="2216524"/>
                  <a:pt x="391477" y="2205318"/>
                </a:cubicBezTo>
                <a:cubicBezTo>
                  <a:pt x="298468" y="2194112"/>
                  <a:pt x="285021" y="2110067"/>
                  <a:pt x="243559" y="2010335"/>
                </a:cubicBezTo>
                <a:cubicBezTo>
                  <a:pt x="202097" y="1910603"/>
                  <a:pt x="130380" y="1815353"/>
                  <a:pt x="142706" y="1606924"/>
                </a:cubicBezTo>
                <a:cubicBezTo>
                  <a:pt x="155032" y="1398495"/>
                  <a:pt x="207700" y="897591"/>
                  <a:pt x="317518" y="759759"/>
                </a:cubicBezTo>
                <a:cubicBezTo>
                  <a:pt x="427336" y="621926"/>
                  <a:pt x="706362" y="720538"/>
                  <a:pt x="801612" y="779929"/>
                </a:cubicBezTo>
                <a:cubicBezTo>
                  <a:pt x="896862" y="839320"/>
                  <a:pt x="928238" y="1039906"/>
                  <a:pt x="889018" y="1116106"/>
                </a:cubicBezTo>
                <a:cubicBezTo>
                  <a:pt x="849798" y="1192306"/>
                  <a:pt x="690674" y="1249455"/>
                  <a:pt x="566289" y="1237129"/>
                </a:cubicBezTo>
                <a:cubicBezTo>
                  <a:pt x="441904" y="1224802"/>
                  <a:pt x="209941" y="1199029"/>
                  <a:pt x="142706" y="1042147"/>
                </a:cubicBezTo>
                <a:cubicBezTo>
                  <a:pt x="75471" y="885265"/>
                  <a:pt x="133742" y="469526"/>
                  <a:pt x="162877" y="295835"/>
                </a:cubicBezTo>
                <a:cubicBezTo>
                  <a:pt x="192012" y="122144"/>
                  <a:pt x="291745" y="49306"/>
                  <a:pt x="317518" y="0"/>
                </a:cubicBezTo>
                <a:lnTo>
                  <a:pt x="317518" y="0"/>
                </a:lnTo>
              </a:path>
            </a:pathLst>
          </a:custGeom>
          <a:noFill/>
          <a:ln w="19050">
            <a:solidFill>
              <a:srgbClr val="92d050"/>
            </a:solidFill>
            <a:tailEnd len="med" type="triangle" w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16" name="ZoneTexte 24"/>
          <p:cNvSpPr/>
          <p:nvPr/>
        </p:nvSpPr>
        <p:spPr>
          <a:xfrm>
            <a:off x="33840" y="1036440"/>
            <a:ext cx="475632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Connection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73 70 5F 74 69 6D 65 5F 73 74 61 6D 70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BF DB FD DD B1 E9 34 2A B1 FD 5C CB 5E 5B 4C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 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06 00 01 00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9F 40 78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\x06\x00\x01\x00\x9f..e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FD 9E B5 73 BA CB 26 3E B4 04 DB DC 82 58 1D DB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key: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46 CA EE 4F 82 42 B5 61 98 48 49 0A C8 7F 18 C1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BE BD 21 AF 27 </a:t>
            </a:r>
            <a:br>
              <a:rPr sz="1100"/>
            </a:b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67 A8 43 07 03 2F A7 A7 E2 CB F6 2F 77 EA 07 7E E4 3D B2 37 B7 BD E1 D8 90 F6 C1 25 1A 2C 10 70 F5 6F FO BO 2F 25 18 EO 16 A1 A1 A9 32 64 95 15 26 9C E4 28 E8 30 82 F8 89 73 4C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46 00 01 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14 00 00 00 10 07 F8 01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00 60 00 00 00 00 01 01 01 02 00 00 50 35 42 46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2D 50 47 00 00 00 00 00 01 00 14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FF 00 00 00 00 00 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00 00 00 00 00 00 00 00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</a:t>
            </a:r>
            <a:r>
              <a:rPr b="1" lang="fr-FR" sz="1100" strike="noStrike" u="none">
                <a:solidFill>
                  <a:srgbClr val="e175ab"/>
                </a:solidFill>
                <a:uFillTx/>
                <a:latin typeface="Calibri"/>
              </a:rPr>
              <a:t>42 07 00 00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.\x07\x00\x00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Out:n0000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58 AF DB FA 47 89 57 C1 D3 F4 F1 BA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Comprendre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ZoneTexte 3"/>
          <p:cNvSpPr/>
          <p:nvPr/>
        </p:nvSpPr>
        <p:spPr>
          <a:xfrm>
            <a:off x="7325280" y="1036440"/>
            <a:ext cx="4743000" cy="51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1200" strike="noStrike" u="none">
                <a:solidFill>
                  <a:schemeClr val="accent3"/>
                </a:solidFill>
                <a:uFillTx/>
                <a:latin typeface="Calibri"/>
              </a:rPr>
              <a:t>Unlock 1</a:t>
            </a:r>
            <a:endParaRPr b="0" lang="fr-FR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00 12 00 </a:t>
            </a:r>
            <a:r>
              <a:rPr b="0" lang="fr-FR" sz="1100" strike="noStrike" u="none">
                <a:solidFill>
                  <a:schemeClr val="dk1"/>
                </a:solidFill>
                <a:highlight>
                  <a:srgbClr val="f4cce0"/>
                </a:highlight>
                <a:uFillTx/>
                <a:latin typeface="Calibri"/>
              </a:rPr>
              <a:t>25 70 A0 B2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fr-FR" sz="1100" strike="noStrike" u="none">
                <a:solidFill>
                  <a:schemeClr val="accent6"/>
                </a:solidFill>
                <a:uFillTx/>
                <a:latin typeface="Calibri"/>
              </a:rPr>
              <a:t>AD 40 78 65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36 38 34 33 31 39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</a:t>
            </a:r>
            <a:r>
              <a:rPr b="0" lang="fr-FR" sz="1100" strike="noStrike" u="none">
                <a:solidFill>
                  <a:srgbClr val="e175ab"/>
                </a:solidFill>
                <a:uFillTx/>
                <a:latin typeface="Calibri"/>
              </a:rPr>
              <a:t>3B 8E 82 3A 94 C1 22 01 C2 FB 9F 97 58 00 16 C6 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E6 DC 36 E3 4B 65 96 52 OF F5 B7 F6 E9 5D E9 6E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37 62 37 30 37 39 62 62 36 39 30 30 31 64 63 65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10 50 DB BC 66 E6 6A 84 2A A4 18 75 B3 C5 23 A0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04 00 12 00 00 00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75 73 65 72 49 64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user.d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6E 48 00 36 DO 8D 6F 4A 6C 3E 8D B1 55 OE AD FB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Creating AES secret key, plaintext:\\n0000 </a:t>
            </a:r>
            <a:r>
              <a:rPr b="1" lang="fr-FR" sz="1100" strike="noStrike" u="none">
                <a:solidFill>
                  <a:schemeClr val="dk1"/>
                </a:solidFill>
                <a:uFillTx/>
                <a:latin typeface="Calibri"/>
              </a:rPr>
              <a:t>32 64 61 65 61 63 63 36 31 32 63 35 63 30 66 66 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In: \\n0000 FD 79 45 AC 50 AB 22 B4 1D B4 02 61 EC 52 C1 95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100" strike="noStrike" u="none">
                <a:solidFill>
                  <a:schemeClr val="dk1"/>
                </a:solidFill>
                <a:uFillTx/>
                <a:latin typeface="Calibri"/>
              </a:rPr>
              <a:t>Out: \\n0000 38 33 36 33 35 34</a:t>
            </a:r>
            <a:endParaRPr b="0" lang="fr-FR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ZoneTexte 26"/>
          <p:cNvSpPr/>
          <p:nvPr/>
        </p:nvSpPr>
        <p:spPr>
          <a:xfrm>
            <a:off x="4705200" y="3020040"/>
            <a:ext cx="2657160" cy="8096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e175ab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rgbClr val="e175ab"/>
                </a:solidFill>
                <a:uFillTx/>
                <a:latin typeface="Calibri"/>
              </a:rPr>
              <a:t>La confirmation de connexion est nécessaire pour la commande de déverrouillage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0" name="Connecteur droit avec flèche 28"/>
          <p:cNvCxnSpPr>
            <a:stCxn id="319" idx="1"/>
          </p:cNvCxnSpPr>
          <p:nvPr/>
        </p:nvCxnSpPr>
        <p:spPr>
          <a:xfrm flipH="1">
            <a:off x="1438560" y="3424680"/>
            <a:ext cx="3267000" cy="3036960"/>
          </a:xfrm>
          <a:prstGeom prst="straightConnector1">
            <a:avLst/>
          </a:prstGeom>
          <a:ln w="19050">
            <a:solidFill>
              <a:srgbClr val="e175ab"/>
            </a:solidFill>
            <a:tailEnd len="med" type="triangle" w="med"/>
          </a:ln>
        </p:spPr>
      </p:cxnSp>
      <p:cxnSp>
        <p:nvCxnSpPr>
          <p:cNvPr id="321" name="Connecteur droit avec flèche 29"/>
          <p:cNvCxnSpPr>
            <a:stCxn id="319" idx="3"/>
          </p:cNvCxnSpPr>
          <p:nvPr/>
        </p:nvCxnSpPr>
        <p:spPr>
          <a:xfrm flipV="1">
            <a:off x="7362360" y="2104920"/>
            <a:ext cx="1928880" cy="1320120"/>
          </a:xfrm>
          <a:prstGeom prst="straightConnector1">
            <a:avLst/>
          </a:prstGeom>
          <a:ln w="19050">
            <a:solidFill>
              <a:srgbClr val="e175ab"/>
            </a:solidFill>
            <a:tailEnd len="med" type="triangle" w="med"/>
          </a:ln>
        </p:spPr>
      </p:cxnSp>
      <p:sp>
        <p:nvSpPr>
          <p:cNvPr id="322" name="ZoneTexte 41"/>
          <p:cNvSpPr/>
          <p:nvPr/>
        </p:nvSpPr>
        <p:spPr>
          <a:xfrm>
            <a:off x="5264640" y="2521800"/>
            <a:ext cx="1588320" cy="33588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70ad4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accent6"/>
                </a:solidFill>
                <a:uFillTx/>
                <a:latin typeface="Calibri"/>
              </a:rPr>
              <a:t>Unix Timestamp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3" name="Connecteur droit avec flèche 43"/>
          <p:cNvCxnSpPr>
            <a:endCxn id="322" idx="1"/>
          </p:cNvCxnSpPr>
          <p:nvPr/>
        </p:nvCxnSpPr>
        <p:spPr>
          <a:xfrm flipV="1">
            <a:off x="2184840" y="2689560"/>
            <a:ext cx="3080160" cy="500760"/>
          </a:xfrm>
          <a:prstGeom prst="straightConnector1">
            <a:avLst/>
          </a:prstGeom>
          <a:ln w="19050">
            <a:solidFill>
              <a:srgbClr val="70ad47"/>
            </a:solidFill>
            <a:tailEnd len="med" type="triangle" w="med"/>
          </a:ln>
        </p:spPr>
      </p:cxnSp>
      <p:cxnSp>
        <p:nvCxnSpPr>
          <p:cNvPr id="324" name="Connecteur droit avec flèche 45"/>
          <p:cNvCxnSpPr>
            <a:endCxn id="322" idx="3"/>
          </p:cNvCxnSpPr>
          <p:nvPr/>
        </p:nvCxnSpPr>
        <p:spPr>
          <a:xfrm flipH="1">
            <a:off x="6852960" y="2091960"/>
            <a:ext cx="2989080" cy="597960"/>
          </a:xfrm>
          <a:prstGeom prst="straightConnector1">
            <a:avLst/>
          </a:prstGeom>
          <a:ln w="19050">
            <a:solidFill>
              <a:srgbClr val="70ad47"/>
            </a:solidFill>
            <a:tailEnd len="med" type="triangle" w="med"/>
          </a:ln>
        </p:spPr>
      </p:cxnSp>
      <p:sp>
        <p:nvSpPr>
          <p:cNvPr id="325" name="ZoneTexte 53"/>
          <p:cNvSpPr/>
          <p:nvPr/>
        </p:nvSpPr>
        <p:spPr>
          <a:xfrm>
            <a:off x="5264640" y="1425600"/>
            <a:ext cx="1588320" cy="33588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ed7d3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accent2"/>
                </a:solidFill>
                <a:uFillTx/>
                <a:latin typeface="Calibri"/>
              </a:rPr>
              <a:t>Statique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6" name="Connecteur droit avec flèche 54"/>
          <p:cNvCxnSpPr>
            <a:stCxn id="325" idx="3"/>
          </p:cNvCxnSpPr>
          <p:nvPr/>
        </p:nvCxnSpPr>
        <p:spPr>
          <a:xfrm>
            <a:off x="6852960" y="1593360"/>
            <a:ext cx="1617840" cy="308520"/>
          </a:xfrm>
          <a:prstGeom prst="straightConnector1">
            <a:avLst/>
          </a:prstGeom>
          <a:ln w="19050">
            <a:solidFill>
              <a:srgbClr val="ed7d31"/>
            </a:solidFill>
            <a:tailEnd len="med" type="triangle" w="med"/>
          </a:ln>
        </p:spPr>
      </p:cxnSp>
      <p:cxnSp>
        <p:nvCxnSpPr>
          <p:cNvPr id="327" name="Connecteur droit avec flèche 64"/>
          <p:cNvCxnSpPr>
            <a:stCxn id="325" idx="3"/>
          </p:cNvCxnSpPr>
          <p:nvPr/>
        </p:nvCxnSpPr>
        <p:spPr>
          <a:xfrm>
            <a:off x="6852960" y="1593360"/>
            <a:ext cx="3807000" cy="308520"/>
          </a:xfrm>
          <a:prstGeom prst="straightConnector1">
            <a:avLst/>
          </a:prstGeom>
          <a:ln w="19050">
            <a:solidFill>
              <a:srgbClr val="ed7d31"/>
            </a:solidFill>
            <a:tailEnd len="med" type="triangle" w="med"/>
          </a:ln>
        </p:spPr>
      </p:cxnSp>
      <p:cxnSp>
        <p:nvCxnSpPr>
          <p:cNvPr id="328" name="Connecteur droit avec flèche 70"/>
          <p:cNvCxnSpPr>
            <a:stCxn id="325" idx="1"/>
          </p:cNvCxnSpPr>
          <p:nvPr/>
        </p:nvCxnSpPr>
        <p:spPr>
          <a:xfrm flipH="1">
            <a:off x="1399680" y="1593360"/>
            <a:ext cx="3865320" cy="1524960"/>
          </a:xfrm>
          <a:prstGeom prst="straightConnector1">
            <a:avLst/>
          </a:prstGeom>
          <a:ln w="19050">
            <a:solidFill>
              <a:srgbClr val="ed7d31"/>
            </a:solidFill>
            <a:tailEnd len="med" type="triangle" w="med"/>
          </a:ln>
        </p:spPr>
      </p:cxnSp>
      <p:cxnSp>
        <p:nvCxnSpPr>
          <p:cNvPr id="329" name="Connecteur droit avec flèche 73"/>
          <p:cNvCxnSpPr>
            <a:stCxn id="325" idx="1"/>
          </p:cNvCxnSpPr>
          <p:nvPr/>
        </p:nvCxnSpPr>
        <p:spPr>
          <a:xfrm flipH="1">
            <a:off x="2810880" y="1593360"/>
            <a:ext cx="2454120" cy="2555280"/>
          </a:xfrm>
          <a:prstGeom prst="straightConnector1">
            <a:avLst/>
          </a:prstGeom>
          <a:ln w="19050">
            <a:solidFill>
              <a:srgbClr val="ed7d31"/>
            </a:solidFill>
            <a:tailEnd len="med" type="triangle" w="med"/>
          </a:ln>
        </p:spPr>
      </p:cxnSp>
      <p:cxnSp>
        <p:nvCxnSpPr>
          <p:cNvPr id="330" name="Connecteur droit avec flèche 76"/>
          <p:cNvCxnSpPr>
            <a:stCxn id="325" idx="1"/>
          </p:cNvCxnSpPr>
          <p:nvPr/>
        </p:nvCxnSpPr>
        <p:spPr>
          <a:xfrm flipH="1">
            <a:off x="2617200" y="1593360"/>
            <a:ext cx="2647800" cy="3277440"/>
          </a:xfrm>
          <a:prstGeom prst="straightConnector1">
            <a:avLst/>
          </a:prstGeom>
          <a:ln w="19050">
            <a:solidFill>
              <a:srgbClr val="ed7d31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477800" y="2778120"/>
            <a:ext cx="374796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3600" strike="noStrike" u="none">
                <a:solidFill>
                  <a:srgbClr val="e41937"/>
                </a:solidFill>
                <a:uFillTx/>
                <a:latin typeface="Calibri"/>
              </a:rPr>
              <a:t>Hack du cadenas</a:t>
            </a:r>
            <a:endParaRPr b="0" lang="fr-FR" sz="3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INITIALISATION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ZoneTexte 2"/>
          <p:cNvSpPr/>
          <p:nvPr/>
        </p:nvSpPr>
        <p:spPr>
          <a:xfrm>
            <a:off x="136800" y="1217160"/>
            <a:ext cx="5959080" cy="4359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from bluepy import btle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Nécessaire pour la communication BLE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import time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import binasciinv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from binascii import unhexlify, hexlifybv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from AESpkcs import AES_pkcs5b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 # Implémentation AES avec padding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from struct import packv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from queue import Queue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import threading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 = Queue()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Adresse du BLE auquel il faut se connecter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BLE_ADDRESS = "a4:c1:38:26:e9:e4"  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BLE_SERVICE_UUID ="1828"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Fréquence de rafraichissement de la notification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BLE_MESH_PROXY_OUT= "2ade"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BLE_MESH_PROXY_IN="2add"  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Clé de chiffrement AES précédemment trouvé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AES_Bluetooth_key = unhexlify('37623730373962623639303031646365’)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ZoneTexte 5"/>
          <p:cNvSpPr/>
          <p:nvPr/>
        </p:nvSpPr>
        <p:spPr>
          <a:xfrm>
            <a:off x="6095880" y="1217160"/>
            <a:ext cx="5959080" cy="4359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Fonction de déchiffrement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def decrypt(datatodecrypt):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AES_pkcs5_obj = AES_pkcs5(AES_Bluetooth_key)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return AES_pkcs5_obj.decrypt(datatodecrypt)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Fonction de chiffrement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def encrypt(datatoencrypt):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AES_pkcs5_obj = AES_pkcs5(AES_Bluetooth_key)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return AES_pkcs5_obj.encrypt(datatoencrypt)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Gestion des notifications BLE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class MyDelegate(btle.DefaultDelegate):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def __init__(self):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btle.DefaultDelegate.__init__(self)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def handleNotification(self, cHandle, data):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 = bytearray(data)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q.put(data)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Données stockées dans la file d’attente q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return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INITIALISATION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ZoneTexte 2"/>
          <p:cNvSpPr/>
          <p:nvPr/>
        </p:nvSpPr>
        <p:spPr>
          <a:xfrm>
            <a:off x="136800" y="1217160"/>
            <a:ext cx="5959080" cy="4359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Connexion au périphérique BLE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dev = btle.Peripheral(BLE_ADDRESS)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dev.setDelegate( MyDelegate() )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Ecoute des notifications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Accès aux caractéristiques BLE pour envoyer et recevoir des données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service_uuid = btle.UUID(BLE_SERVICE_UUID)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ble_service = dev.getServiceByUUID(service_uuid)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bleout_uuid = btle.UUID(BLE_MESH_PROXY_OUT)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data_notify = ble_service.getCharacteristics(bleout_uuid)[0]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blein_uuid = btle.UUID(BLE_MESH_PROXY_IN)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data_input = ble_service.getCharacteristics(blein_uuid)[0]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Activation des notifications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notify_handle = data_notify.getHandle() + 1dev.writeCharacteristic(notify_handle, b"\x01\x00", withResponse=True)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time.sleep(1.0)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Permet de stabiliser la connexion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ZoneTexte 5"/>
          <p:cNvSpPr/>
          <p:nvPr/>
        </p:nvSpPr>
        <p:spPr>
          <a:xfrm>
            <a:off x="6095880" y="1217160"/>
            <a:ext cx="5959080" cy="17974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Thread pour la réception de notifications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def worker():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while True: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if dev.waitForNotifications(1):    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continue    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print("Working...")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threading.Thread(target=worker, daemon=True).start()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1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6880" y="314892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2" name="Groupe 21"/>
          <p:cNvGrpSpPr/>
          <p:nvPr/>
        </p:nvGrpSpPr>
        <p:grpSpPr>
          <a:xfrm>
            <a:off x="178560" y="3536280"/>
            <a:ext cx="1689480" cy="1689480"/>
            <a:chOff x="178560" y="3536280"/>
            <a:chExt cx="1689480" cy="1689480"/>
          </a:xfrm>
        </p:grpSpPr>
        <p:pic>
          <p:nvPicPr>
            <p:cNvPr id="343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6280" y="384012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44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78560" y="353628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45" name="Groupe 28"/>
          <p:cNvGrpSpPr/>
          <p:nvPr/>
        </p:nvGrpSpPr>
        <p:grpSpPr>
          <a:xfrm>
            <a:off x="4844880" y="3953880"/>
            <a:ext cx="2533320" cy="793080"/>
            <a:chOff x="4844880" y="3953880"/>
            <a:chExt cx="2533320" cy="793080"/>
          </a:xfrm>
        </p:grpSpPr>
        <p:sp>
          <p:nvSpPr>
            <p:cNvPr id="346" name="Rectangle 25"/>
            <p:cNvSpPr/>
            <p:nvPr/>
          </p:nvSpPr>
          <p:spPr>
            <a:xfrm>
              <a:off x="4844880" y="3953880"/>
              <a:ext cx="2533320" cy="793080"/>
            </a:xfrm>
            <a:prstGeom prst="rect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fr-FR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  <p:sp>
          <p:nvSpPr>
            <p:cNvPr id="347" name="Rectangle 26"/>
            <p:cNvSpPr/>
            <p:nvPr/>
          </p:nvSpPr>
          <p:spPr>
            <a:xfrm>
              <a:off x="4997160" y="4208040"/>
              <a:ext cx="894960" cy="34884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274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fr-FR" sz="1800" strike="noStrike" u="none">
                  <a:solidFill>
                    <a:schemeClr val="lt1"/>
                  </a:solidFill>
                  <a:uFillTx/>
                  <a:latin typeface="Calibri"/>
                </a:rPr>
                <a:t>Fixe</a:t>
              </a:r>
              <a:endParaRPr b="0" lang="fr-FR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48" name="Rectangle 27"/>
            <p:cNvSpPr/>
            <p:nvPr/>
          </p:nvSpPr>
          <p:spPr>
            <a:xfrm>
              <a:off x="5892480" y="4208040"/>
              <a:ext cx="1361880" cy="34884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274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fr-FR" sz="1800" strike="noStrike" u="none">
                  <a:solidFill>
                    <a:schemeClr val="lt1"/>
                  </a:solidFill>
                  <a:uFillTx/>
                  <a:latin typeface="Calibri"/>
                </a:rPr>
                <a:t>Timestamp</a:t>
              </a:r>
              <a:endParaRPr b="0" lang="fr-FR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cxnSp>
        <p:nvCxnSpPr>
          <p:cNvPr id="349" name="Connecteur droit avec flèche 30"/>
          <p:cNvCxnSpPr>
            <a:stCxn id="341" idx="1"/>
            <a:endCxn id="346" idx="3"/>
          </p:cNvCxnSpPr>
          <p:nvPr/>
        </p:nvCxnSpPr>
        <p:spPr>
          <a:xfrm flipH="1" flipV="1">
            <a:off x="7378200" y="4350240"/>
            <a:ext cx="2939040" cy="30960"/>
          </a:xfrm>
          <a:prstGeom prst="straightConnector1">
            <a:avLst/>
          </a:prstGeom>
          <a:ln w="38100">
            <a:solidFill>
              <a:srgbClr val="5b9bd5"/>
            </a:solidFill>
            <a:tailEnd len="med" type="triangle" w="med"/>
          </a:ln>
        </p:spPr>
      </p:cxnSp>
      <p:sp>
        <p:nvSpPr>
          <p:cNvPr id="350" name="Rectangle 31"/>
          <p:cNvSpPr/>
          <p:nvPr/>
        </p:nvSpPr>
        <p:spPr>
          <a:xfrm>
            <a:off x="4292280" y="3429000"/>
            <a:ext cx="3514320" cy="1689480"/>
          </a:xfrm>
          <a:prstGeom prst="rect">
            <a:avLst/>
          </a:prstGeom>
          <a:noFill/>
          <a:ln w="38100">
            <a:solidFill>
              <a:srgbClr val="ae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 avec la clé AES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51" name="Connecteur droit avec flèche 32"/>
          <p:cNvCxnSpPr>
            <a:stCxn id="346" idx="1"/>
          </p:cNvCxnSpPr>
          <p:nvPr/>
        </p:nvCxnSpPr>
        <p:spPr>
          <a:xfrm flipH="1">
            <a:off x="1868400" y="4350240"/>
            <a:ext cx="2976840" cy="720"/>
          </a:xfrm>
          <a:prstGeom prst="straightConnector1">
            <a:avLst/>
          </a:prstGeom>
          <a:ln w="38100">
            <a:solidFill>
              <a:srgbClr val="5b9bd5"/>
            </a:solidFill>
            <a:tailEnd len="med" type="triangle" w="med"/>
          </a:ln>
        </p:spPr>
      </p:cxnSp>
      <p:cxnSp>
        <p:nvCxnSpPr>
          <p:cNvPr id="352" name="Connecteur droit avec flèche 35"/>
          <p:cNvCxnSpPr>
            <a:endCxn id="350" idx="1"/>
          </p:cNvCxnSpPr>
          <p:nvPr/>
        </p:nvCxnSpPr>
        <p:spPr>
          <a:xfrm flipV="1">
            <a:off x="1868400" y="4273560"/>
            <a:ext cx="2424240" cy="77400"/>
          </a:xfrm>
          <a:prstGeom prst="straightConnector1">
            <a:avLst/>
          </a:prstGeom>
          <a:ln w="38100">
            <a:solidFill>
              <a:srgbClr val="ae0a0a"/>
            </a:solidFill>
            <a:tailEnd len="med" type="triangle" w="med"/>
          </a:ln>
        </p:spPr>
      </p:cxnSp>
      <p:cxnSp>
        <p:nvCxnSpPr>
          <p:cNvPr id="353" name="Connecteur droit avec flèche 38"/>
          <p:cNvCxnSpPr>
            <a:stCxn id="350" idx="3"/>
            <a:endCxn id="341" idx="1"/>
          </p:cNvCxnSpPr>
          <p:nvPr/>
        </p:nvCxnSpPr>
        <p:spPr>
          <a:xfrm>
            <a:off x="7806600" y="4273560"/>
            <a:ext cx="2510640" cy="107640"/>
          </a:xfrm>
          <a:prstGeom prst="straightConnector1">
            <a:avLst/>
          </a:prstGeom>
          <a:ln w="38100">
            <a:solidFill>
              <a:srgbClr val="ae0a0a"/>
            </a:solidFill>
            <a:tailEnd len="med" type="triangle" w="med"/>
          </a:ln>
        </p:spPr>
      </p:cxnSp>
      <p:sp>
        <p:nvSpPr>
          <p:cNvPr id="354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CONNEXION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ZoneTexte 1"/>
          <p:cNvSpPr/>
          <p:nvPr/>
        </p:nvSpPr>
        <p:spPr>
          <a:xfrm>
            <a:off x="5873400" y="102960"/>
            <a:ext cx="6190920" cy="30783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def first_encrypt():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AES_Bluetooth_key = unhexlify('37623730373962623639303031646365')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start_base = unhexlify('06000100’)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 # Préfixe fixe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timestamp = pack('&lt;I',int(time.time()))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Timestamp dynamique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message = start_base + timestamp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print('mout:', hexlify(message))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AES_pkcs5_obj = AES_pkcs5(AES_Bluetooth_key)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encrypted_message = AES_pkcs5_obj.encrypt(message)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Chiffrement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print('out:',hexlify(encrypted_message))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return (b'\x10\x00' + encrypted_message) </a:t>
            </a: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Préfixe spécifique aux BLE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Envoie de la donnée au cadenas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data_input.write(first_encrypt())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7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6880" y="315324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58" name="Groupe 21"/>
          <p:cNvGrpSpPr/>
          <p:nvPr/>
        </p:nvGrpSpPr>
        <p:grpSpPr>
          <a:xfrm>
            <a:off x="178560" y="3540600"/>
            <a:ext cx="1689480" cy="1689480"/>
            <a:chOff x="178560" y="3540600"/>
            <a:chExt cx="1689480" cy="1689480"/>
          </a:xfrm>
        </p:grpSpPr>
        <p:pic>
          <p:nvPicPr>
            <p:cNvPr id="359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6280" y="384444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60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78560" y="354060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61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CONNEXION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Rectangle 1"/>
          <p:cNvSpPr/>
          <p:nvPr/>
        </p:nvSpPr>
        <p:spPr>
          <a:xfrm>
            <a:off x="4411440" y="3422520"/>
            <a:ext cx="3180960" cy="1918800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63" name="Connecteur droit avec flèche 2"/>
          <p:cNvCxnSpPr>
            <a:stCxn id="357" idx="1"/>
            <a:endCxn id="362" idx="3"/>
          </p:cNvCxnSpPr>
          <p:nvPr/>
        </p:nvCxnSpPr>
        <p:spPr>
          <a:xfrm flipH="1" flipV="1">
            <a:off x="7592400" y="4381920"/>
            <a:ext cx="2724840" cy="3600"/>
          </a:xfrm>
          <a:prstGeom prst="straightConnector1">
            <a:avLst/>
          </a:prstGeom>
          <a:ln w="38100">
            <a:solidFill>
              <a:srgbClr val="5b9bd5"/>
            </a:solidFill>
            <a:tailEnd len="med" type="triangle" w="med"/>
          </a:ln>
        </p:spPr>
      </p:cxnSp>
      <p:cxnSp>
        <p:nvCxnSpPr>
          <p:cNvPr id="364" name="Connecteur droit avec flèche 8"/>
          <p:cNvCxnSpPr>
            <a:stCxn id="362" idx="1"/>
          </p:cNvCxnSpPr>
          <p:nvPr/>
        </p:nvCxnSpPr>
        <p:spPr>
          <a:xfrm flipH="1" flipV="1">
            <a:off x="1801440" y="4316400"/>
            <a:ext cx="2610360" cy="65880"/>
          </a:xfrm>
          <a:prstGeom prst="straightConnector1">
            <a:avLst/>
          </a:prstGeom>
          <a:ln w="38100">
            <a:solidFill>
              <a:srgbClr val="5b9bd5"/>
            </a:solidFill>
            <a:tailEnd len="med" type="triangle" w="med"/>
          </a:ln>
        </p:spPr>
      </p:cxnSp>
      <p:sp>
        <p:nvSpPr>
          <p:cNvPr id="365" name="Rectangle 13"/>
          <p:cNvSpPr/>
          <p:nvPr/>
        </p:nvSpPr>
        <p:spPr>
          <a:xfrm>
            <a:off x="4597200" y="392940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1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6" name="Rectangle 15"/>
          <p:cNvSpPr/>
          <p:nvPr/>
        </p:nvSpPr>
        <p:spPr>
          <a:xfrm>
            <a:off x="4597200" y="416736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2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7" name="Rectangle 16"/>
          <p:cNvSpPr/>
          <p:nvPr/>
        </p:nvSpPr>
        <p:spPr>
          <a:xfrm>
            <a:off x="4597200" y="440568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3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8" name="Rectangle 17"/>
          <p:cNvSpPr/>
          <p:nvPr/>
        </p:nvSpPr>
        <p:spPr>
          <a:xfrm>
            <a:off x="4597200" y="463644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4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9" name="Rectangle 19"/>
          <p:cNvSpPr/>
          <p:nvPr/>
        </p:nvSpPr>
        <p:spPr>
          <a:xfrm>
            <a:off x="4597200" y="486756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5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0" name="ZoneTexte 5"/>
          <p:cNvSpPr/>
          <p:nvPr/>
        </p:nvSpPr>
        <p:spPr>
          <a:xfrm>
            <a:off x="5873400" y="102960"/>
            <a:ext cx="6190920" cy="26514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fblocks = []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nblocks = 1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print("Getting first %d blocks" % nblocks)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while True: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item = q.get()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print(f'Working on {hexlify(item)} ({len(item)})')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print(f'Finished')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fblocks.append(item)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q.task_done()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if len(fblocks) == nblocks:        break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assert(b"".join(fblocks)[:2]== b'\x50\x00’)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6880" y="315324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73" name="Groupe 21"/>
          <p:cNvGrpSpPr/>
          <p:nvPr/>
        </p:nvGrpSpPr>
        <p:grpSpPr>
          <a:xfrm>
            <a:off x="178560" y="3540600"/>
            <a:ext cx="1689480" cy="1689480"/>
            <a:chOff x="178560" y="3540600"/>
            <a:chExt cx="1689480" cy="1689480"/>
          </a:xfrm>
        </p:grpSpPr>
        <p:pic>
          <p:nvPicPr>
            <p:cNvPr id="374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6280" y="384444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75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78560" y="354060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76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CONNEXION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Rectangle 1"/>
          <p:cNvSpPr/>
          <p:nvPr/>
        </p:nvSpPr>
        <p:spPr>
          <a:xfrm>
            <a:off x="4411440" y="3422520"/>
            <a:ext cx="3180960" cy="1918800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Rectangle 13"/>
          <p:cNvSpPr/>
          <p:nvPr/>
        </p:nvSpPr>
        <p:spPr>
          <a:xfrm>
            <a:off x="4597200" y="392940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1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9" name="Rectangle 15"/>
          <p:cNvSpPr/>
          <p:nvPr/>
        </p:nvSpPr>
        <p:spPr>
          <a:xfrm>
            <a:off x="4597200" y="416736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2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0" name="Rectangle 16"/>
          <p:cNvSpPr/>
          <p:nvPr/>
        </p:nvSpPr>
        <p:spPr>
          <a:xfrm>
            <a:off x="4597200" y="440568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3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1" name="Rectangle 17"/>
          <p:cNvSpPr/>
          <p:nvPr/>
        </p:nvSpPr>
        <p:spPr>
          <a:xfrm>
            <a:off x="4597200" y="463644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4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2" name="Rectangle 19"/>
          <p:cNvSpPr/>
          <p:nvPr/>
        </p:nvSpPr>
        <p:spPr>
          <a:xfrm>
            <a:off x="4597200" y="4867560"/>
            <a:ext cx="2809440" cy="237600"/>
          </a:xfrm>
          <a:prstGeom prst="rect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5 *16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3" name="Rectangle 34"/>
          <p:cNvSpPr/>
          <p:nvPr/>
        </p:nvSpPr>
        <p:spPr>
          <a:xfrm>
            <a:off x="4221000" y="2927160"/>
            <a:ext cx="3514320" cy="2580480"/>
          </a:xfrm>
          <a:prstGeom prst="rect">
            <a:avLst/>
          </a:prstGeom>
          <a:noFill/>
          <a:ln w="38100">
            <a:solidFill>
              <a:srgbClr val="ae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Déchiffré avec la clé AES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Rectangle 36"/>
          <p:cNvSpPr/>
          <p:nvPr/>
        </p:nvSpPr>
        <p:spPr>
          <a:xfrm>
            <a:off x="4501800" y="3860280"/>
            <a:ext cx="2995200" cy="378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cxnSp>
        <p:nvCxnSpPr>
          <p:cNvPr id="385" name="Connecteur : en arc 39"/>
          <p:cNvCxnSpPr>
            <a:stCxn id="384" idx="1"/>
            <a:endCxn id="386" idx="2"/>
          </p:cNvCxnSpPr>
          <p:nvPr/>
        </p:nvCxnSpPr>
        <p:spPr>
          <a:xfrm rot="10800000">
            <a:off x="2805480" y="2637720"/>
            <a:ext cx="1696320" cy="1411920"/>
          </a:xfrm>
          <a:prstGeom prst="curvedConnector2">
            <a:avLst/>
          </a:prstGeom>
          <a:ln w="38100">
            <a:solidFill>
              <a:srgbClr val="c00000"/>
            </a:solidFill>
            <a:tailEnd len="med" type="triangle" w="med"/>
          </a:ln>
        </p:spPr>
      </p:cxnSp>
      <p:sp>
        <p:nvSpPr>
          <p:cNvPr id="387" name="Content Placeholder 3"/>
          <p:cNvSpPr/>
          <p:nvPr/>
        </p:nvSpPr>
        <p:spPr>
          <a:xfrm>
            <a:off x="810360" y="1769400"/>
            <a:ext cx="1069920" cy="493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600" strike="noStrike" u="none">
                <a:solidFill>
                  <a:srgbClr val="c00000"/>
                </a:solidFill>
                <a:uFillTx/>
                <a:latin typeface="Arial"/>
              </a:rPr>
              <a:t>[4:8]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Rectangle 47"/>
          <p:cNvSpPr/>
          <p:nvPr/>
        </p:nvSpPr>
        <p:spPr>
          <a:xfrm>
            <a:off x="1102680" y="2102760"/>
            <a:ext cx="34315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1 déchiffré intéressant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6" name="Rectangle 52"/>
          <p:cNvSpPr/>
          <p:nvPr/>
        </p:nvSpPr>
        <p:spPr>
          <a:xfrm>
            <a:off x="980640" y="1629360"/>
            <a:ext cx="3650400" cy="1008720"/>
          </a:xfrm>
          <a:prstGeom prst="rect">
            <a:avLst/>
          </a:prstGeom>
          <a:noFill/>
          <a:ln w="38100">
            <a:solidFill>
              <a:srgbClr val="ae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 avec la clé AES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ZoneTexte 11"/>
          <p:cNvSpPr/>
          <p:nvPr/>
        </p:nvSpPr>
        <p:spPr>
          <a:xfrm>
            <a:off x="5873400" y="123120"/>
            <a:ext cx="6190920" cy="22244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datafblock = b"".join(fblocks)[2:2+(16*nblocks)]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print(datafblock[:2])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dec = decrypt(datafblock)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print("Decrypted", dec, hexlify(dec))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dec2 = dec[4:8]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print("Got nonce", dec2, hexlify(dec2))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encrypt_dec2 = encrypt(dec2)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print("Encrypted nonce", encrypt_dec2, hexlify(encrypt_dec2))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1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6880" y="315684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92" name="Groupe 21"/>
          <p:cNvGrpSpPr/>
          <p:nvPr/>
        </p:nvGrpSpPr>
        <p:grpSpPr>
          <a:xfrm>
            <a:off x="178560" y="3544200"/>
            <a:ext cx="1689480" cy="1689480"/>
            <a:chOff x="178560" y="3544200"/>
            <a:chExt cx="1689480" cy="1689480"/>
          </a:xfrm>
        </p:grpSpPr>
        <p:pic>
          <p:nvPicPr>
            <p:cNvPr id="393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6280" y="384804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94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78560" y="354420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95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DEVERROUILLAGE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Rectangle 6"/>
          <p:cNvSpPr/>
          <p:nvPr/>
        </p:nvSpPr>
        <p:spPr>
          <a:xfrm>
            <a:off x="4817160" y="3848040"/>
            <a:ext cx="191988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Info connexion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7" name="Content Placeholder 3"/>
          <p:cNvSpPr/>
          <p:nvPr/>
        </p:nvSpPr>
        <p:spPr>
          <a:xfrm>
            <a:off x="2108520" y="2662920"/>
            <a:ext cx="1069920" cy="493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600" strike="noStrike" u="none">
                <a:solidFill>
                  <a:srgbClr val="c00000"/>
                </a:solidFill>
                <a:uFillTx/>
                <a:latin typeface="Arial"/>
              </a:rPr>
              <a:t>[:4]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Rectangle 27"/>
          <p:cNvSpPr/>
          <p:nvPr/>
        </p:nvSpPr>
        <p:spPr>
          <a:xfrm>
            <a:off x="3952080" y="3848040"/>
            <a:ext cx="8647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Fixe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9" name="Rectangle 28"/>
          <p:cNvSpPr/>
          <p:nvPr/>
        </p:nvSpPr>
        <p:spPr>
          <a:xfrm>
            <a:off x="7980840" y="3848040"/>
            <a:ext cx="8647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Fixe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0" name="Rectangle 29"/>
          <p:cNvSpPr/>
          <p:nvPr/>
        </p:nvSpPr>
        <p:spPr>
          <a:xfrm>
            <a:off x="6737760" y="3848040"/>
            <a:ext cx="123516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Timestamp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1" name="Rectangle 30"/>
          <p:cNvSpPr/>
          <p:nvPr/>
        </p:nvSpPr>
        <p:spPr>
          <a:xfrm>
            <a:off x="3691800" y="3350160"/>
            <a:ext cx="5431680" cy="1008720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Normalement la séquence envoyée par le cadenas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02" name="Connecteur : en arc 1"/>
          <p:cNvCxnSpPr>
            <a:stCxn id="396" idx="0"/>
            <a:endCxn id="403" idx="2"/>
          </p:cNvCxnSpPr>
          <p:nvPr/>
        </p:nvCxnSpPr>
        <p:spPr>
          <a:xfrm flipV="1" rot="16200000">
            <a:off x="3686400" y="1757160"/>
            <a:ext cx="1210320" cy="2971440"/>
          </a:xfrm>
          <a:prstGeom prst="curvedConnector3">
            <a:avLst>
              <a:gd name="adj1" fmla="val 49985"/>
            </a:avLst>
          </a:prstGeom>
          <a:ln w="38100">
            <a:solidFill>
              <a:srgbClr val="c00000"/>
            </a:solidFill>
            <a:headEnd len="med" type="triangle" w="med"/>
          </a:ln>
        </p:spPr>
      </p:cxnSp>
      <p:sp>
        <p:nvSpPr>
          <p:cNvPr id="404" name="Content Placeholder 3"/>
          <p:cNvSpPr/>
          <p:nvPr/>
        </p:nvSpPr>
        <p:spPr>
          <a:xfrm>
            <a:off x="810360" y="1769400"/>
            <a:ext cx="1069920" cy="493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600" strike="noStrike" u="none">
                <a:solidFill>
                  <a:srgbClr val="c00000"/>
                </a:solidFill>
                <a:uFillTx/>
                <a:latin typeface="Arial"/>
              </a:rPr>
              <a:t>[4:8]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Rectangle 3"/>
          <p:cNvSpPr/>
          <p:nvPr/>
        </p:nvSpPr>
        <p:spPr>
          <a:xfrm>
            <a:off x="1102680" y="2102760"/>
            <a:ext cx="34315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Bloc 1 déchiffré intéressant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3" name="Rectangle 4"/>
          <p:cNvSpPr/>
          <p:nvPr/>
        </p:nvSpPr>
        <p:spPr>
          <a:xfrm>
            <a:off x="980640" y="1629360"/>
            <a:ext cx="3650400" cy="1008720"/>
          </a:xfrm>
          <a:prstGeom prst="rect">
            <a:avLst/>
          </a:prstGeom>
          <a:noFill/>
          <a:ln w="38100">
            <a:solidFill>
              <a:srgbClr val="ae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 avec la clé AES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ZoneTexte 12"/>
          <p:cNvSpPr/>
          <p:nvPr/>
        </p:nvSpPr>
        <p:spPr>
          <a:xfrm>
            <a:off x="5873400" y="123120"/>
            <a:ext cx="6190920" cy="1157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Génération de ce qui est normalement envoyé par le cadenas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unlock = b'\x10\x00\x12\x00' + encrypt_dec2[:4] +  pack('&lt;I',int(time.time())+1) + b'\x36\x38\x34\x33\x31\x39’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print("Unlock stub", unlock, hexlify(unlock))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8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9760" y="315684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09" name="Groupe 21"/>
          <p:cNvGrpSpPr/>
          <p:nvPr/>
        </p:nvGrpSpPr>
        <p:grpSpPr>
          <a:xfrm>
            <a:off x="181800" y="3544200"/>
            <a:ext cx="1689480" cy="1689480"/>
            <a:chOff x="181800" y="3544200"/>
            <a:chExt cx="1689480" cy="1689480"/>
          </a:xfrm>
        </p:grpSpPr>
        <p:pic>
          <p:nvPicPr>
            <p:cNvPr id="410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9520" y="384804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11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1800" y="354420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12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DEVERROUILLAGE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Rectangle 6"/>
          <p:cNvSpPr/>
          <p:nvPr/>
        </p:nvSpPr>
        <p:spPr>
          <a:xfrm>
            <a:off x="4820400" y="3848040"/>
            <a:ext cx="191988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Info connexion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4" name="Rectangle 27"/>
          <p:cNvSpPr/>
          <p:nvPr/>
        </p:nvSpPr>
        <p:spPr>
          <a:xfrm>
            <a:off x="3954960" y="3848040"/>
            <a:ext cx="8647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Fixe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5" name="Rectangle 28"/>
          <p:cNvSpPr/>
          <p:nvPr/>
        </p:nvSpPr>
        <p:spPr>
          <a:xfrm>
            <a:off x="7984080" y="3848040"/>
            <a:ext cx="86472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Fixe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6" name="Rectangle 29"/>
          <p:cNvSpPr/>
          <p:nvPr/>
        </p:nvSpPr>
        <p:spPr>
          <a:xfrm>
            <a:off x="6740640" y="3848040"/>
            <a:ext cx="1235160" cy="237600"/>
          </a:xfrm>
          <a:prstGeom prst="rect">
            <a:avLst/>
          </a:prstGeom>
          <a:solidFill>
            <a:srgbClr val="ae0a0a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lt1"/>
                </a:solidFill>
                <a:uFillTx/>
                <a:latin typeface="Calibri"/>
              </a:rPr>
              <a:t>Timestamp</a:t>
            </a:r>
            <a:endParaRPr b="0" lang="fr-FR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7" name="Rectangle 30"/>
          <p:cNvSpPr/>
          <p:nvPr/>
        </p:nvSpPr>
        <p:spPr>
          <a:xfrm>
            <a:off x="3695040" y="3350160"/>
            <a:ext cx="5431680" cy="1008720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Normalement la séquence envoyée par le cadenas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Rectangle 1"/>
          <p:cNvSpPr/>
          <p:nvPr/>
        </p:nvSpPr>
        <p:spPr>
          <a:xfrm>
            <a:off x="3546000" y="2867400"/>
            <a:ext cx="5697720" cy="1689480"/>
          </a:xfrm>
          <a:prstGeom prst="rect">
            <a:avLst/>
          </a:prstGeom>
          <a:noFill/>
          <a:ln w="38100">
            <a:solidFill>
              <a:srgbClr val="ae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fr-FR" sz="1800" strike="noStrike" u="none">
                <a:solidFill>
                  <a:schemeClr val="dk1"/>
                </a:solidFill>
                <a:uFillTx/>
                <a:latin typeface="Calibri"/>
              </a:rPr>
              <a:t>Chiffré avec la clé AES 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19" name="Connecteur droit avec flèche 7"/>
          <p:cNvCxnSpPr>
            <a:stCxn id="418" idx="3"/>
            <a:endCxn id="408" idx="1"/>
          </p:cNvCxnSpPr>
          <p:nvPr/>
        </p:nvCxnSpPr>
        <p:spPr>
          <a:xfrm>
            <a:off x="9243720" y="3711960"/>
            <a:ext cx="1076400" cy="677160"/>
          </a:xfrm>
          <a:prstGeom prst="straightConnector1">
            <a:avLst/>
          </a:prstGeom>
          <a:ln w="38100">
            <a:solidFill>
              <a:srgbClr val="ae0a0a"/>
            </a:solidFill>
            <a:tailEnd len="med" type="triangle" w="med"/>
          </a:ln>
        </p:spPr>
      </p:cxnSp>
      <p:cxnSp>
        <p:nvCxnSpPr>
          <p:cNvPr id="420" name="Connecteur droit avec flèche 13"/>
          <p:cNvCxnSpPr>
            <a:endCxn id="418" idx="1"/>
          </p:cNvCxnSpPr>
          <p:nvPr/>
        </p:nvCxnSpPr>
        <p:spPr>
          <a:xfrm flipV="1">
            <a:off x="1871280" y="3711960"/>
            <a:ext cx="1675080" cy="677160"/>
          </a:xfrm>
          <a:prstGeom prst="straightConnector1">
            <a:avLst/>
          </a:prstGeom>
          <a:ln w="38100">
            <a:solidFill>
              <a:srgbClr val="ae0a0a"/>
            </a:solidFill>
            <a:tailEnd len="med" type="triangle" w="med"/>
          </a:ln>
        </p:spPr>
      </p:cxnSp>
      <p:sp>
        <p:nvSpPr>
          <p:cNvPr id="421" name="ZoneTexte 2"/>
          <p:cNvSpPr/>
          <p:nvPr/>
        </p:nvSpPr>
        <p:spPr>
          <a:xfrm>
            <a:off x="5873400" y="123120"/>
            <a:ext cx="6190920" cy="2010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encrypt_unlock = encrypt(unlock)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print("Unlock bin", b'\x20\x00'+encrypt_unlock, hexlify(encrypt_unlock))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stub1 = b'\x20\x00'+encrypt_unlock[:18]assert(len(stub1) == 20)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stub2 = encrypt_unlock[18:]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print("Stub1: ", hexlify(stub1), " Stub2: ", hexlify(stub2))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data_input.write(stub1)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data_input.write(stub2)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HackDay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6095880" y="2616840"/>
            <a:ext cx="5619960" cy="374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Picture 4" descr="Challenge HACKDAY - Accueil"/>
          <p:cNvPicPr/>
          <p:nvPr/>
        </p:nvPicPr>
        <p:blipFill>
          <a:blip r:embed="rId2"/>
          <a:stretch/>
        </p:blipFill>
        <p:spPr>
          <a:xfrm>
            <a:off x="2610360" y="304200"/>
            <a:ext cx="924480" cy="92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Content Placeholder 3"/>
          <p:cNvSpPr/>
          <p:nvPr/>
        </p:nvSpPr>
        <p:spPr>
          <a:xfrm>
            <a:off x="-64800" y="1998360"/>
            <a:ext cx="5976720" cy="31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5 étudiants en quête d’expérience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150000"/>
              </a:lnSpc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Année 1 = CTF avec des étudiants à l’international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Année 2 = Ajout de conferences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Année 3 – 4 = Amélioration continue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</a:pP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Content Placeholder 3"/>
          <p:cNvSpPr/>
          <p:nvPr/>
        </p:nvSpPr>
        <p:spPr>
          <a:xfrm>
            <a:off x="6141600" y="3573720"/>
            <a:ext cx="2325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Théo Peresse-Gourbil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Content Placeholder 3"/>
          <p:cNvSpPr/>
          <p:nvPr/>
        </p:nvSpPr>
        <p:spPr>
          <a:xfrm>
            <a:off x="7423560" y="3299760"/>
            <a:ext cx="2325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Louis Deplanche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Content Placeholder 3"/>
          <p:cNvSpPr/>
          <p:nvPr/>
        </p:nvSpPr>
        <p:spPr>
          <a:xfrm>
            <a:off x="8835480" y="3444120"/>
            <a:ext cx="2325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Quentin Chauvin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Content Placeholder 3"/>
          <p:cNvSpPr/>
          <p:nvPr/>
        </p:nvSpPr>
        <p:spPr>
          <a:xfrm>
            <a:off x="9443880" y="3702960"/>
            <a:ext cx="2325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Théo Lefevre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Content Placeholder 3"/>
          <p:cNvSpPr/>
          <p:nvPr/>
        </p:nvSpPr>
        <p:spPr>
          <a:xfrm>
            <a:off x="10240920" y="4081680"/>
            <a:ext cx="95256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Moi </a:t>
            </a:r>
            <a:r>
              <a:rPr b="0" lang="fr-FR" sz="1400" strike="noStrike" u="none">
                <a:solidFill>
                  <a:srgbClr val="363534"/>
                </a:solidFill>
                <a:uFillTx/>
                <a:latin typeface="Wingdings"/>
              </a:rPr>
              <a:t>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code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3" name="Picture 3" descr=""/>
          <p:cNvPicPr/>
          <p:nvPr/>
        </p:nvPicPr>
        <p:blipFill>
          <a:blip r:embed="rId1"/>
          <a:srcRect l="16711" t="21515" r="15310" b="13044"/>
          <a:stretch/>
        </p:blipFill>
        <p:spPr>
          <a:xfrm>
            <a:off x="10319760" y="3156840"/>
            <a:ext cx="1919880" cy="2464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4" name="Groupe 21"/>
          <p:cNvGrpSpPr/>
          <p:nvPr/>
        </p:nvGrpSpPr>
        <p:grpSpPr>
          <a:xfrm>
            <a:off x="181800" y="3544200"/>
            <a:ext cx="1689480" cy="1689480"/>
            <a:chOff x="181800" y="3544200"/>
            <a:chExt cx="1689480" cy="1689480"/>
          </a:xfrm>
        </p:grpSpPr>
        <p:pic>
          <p:nvPicPr>
            <p:cNvPr id="425" name="Graphique 18" descr="Ethernet contour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569520" y="3848040"/>
              <a:ext cx="914040" cy="91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26" name="Graphique 20" descr="Ordinateur portable avec un remplissage uni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1800" y="3544200"/>
              <a:ext cx="1689480" cy="1689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27" name="Content Placeholder 3"/>
          <p:cNvSpPr/>
          <p:nvPr/>
        </p:nvSpPr>
        <p:spPr>
          <a:xfrm>
            <a:off x="0" y="5745240"/>
            <a:ext cx="12191760" cy="1050840"/>
          </a:xfrm>
          <a:prstGeom prst="rect">
            <a:avLst/>
          </a:prstGeom>
          <a:noFill/>
          <a:ln w="9525">
            <a:noFill/>
          </a:ln>
          <a:effectLst>
            <a:glow rad="63360">
              <a:srgbClr val="68d321">
                <a:alpha val="4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fr-FR" sz="3600" strike="noStrike" u="none">
                <a:solidFill>
                  <a:schemeClr val="accent6"/>
                </a:solidFill>
                <a:uFillTx/>
                <a:latin typeface="Arial"/>
              </a:rPr>
              <a:t>DEVERROUILLAGE</a:t>
            </a:r>
            <a:endParaRPr b="0" lang="fr-FR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Content Placeholder 3"/>
          <p:cNvSpPr/>
          <p:nvPr/>
        </p:nvSpPr>
        <p:spPr>
          <a:xfrm>
            <a:off x="-9720" y="3926880"/>
            <a:ext cx="12191760" cy="498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600" strike="noStrike" u="none">
                <a:solidFill>
                  <a:srgbClr val="363534"/>
                </a:solidFill>
                <a:uFillTx/>
                <a:latin typeface="Arial"/>
              </a:rPr>
              <a:t>Le cadenas se déverrouille !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ZoneTexte 3"/>
          <p:cNvSpPr/>
          <p:nvPr/>
        </p:nvSpPr>
        <p:spPr>
          <a:xfrm>
            <a:off x="5873400" y="123120"/>
            <a:ext cx="6190920" cy="17974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# Ecoute des notifications BLE et affiche les données reçues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while True: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item = q.get()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print(f'Got {hexlify(item)}')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print(f'Finished')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fblocks.append(item)    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q.task_done()q.join()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Content Placeholder 3"/>
          <p:cNvSpPr/>
          <p:nvPr/>
        </p:nvSpPr>
        <p:spPr>
          <a:xfrm>
            <a:off x="0" y="4708800"/>
            <a:ext cx="12191760" cy="891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600" strike="noStrike" u="none">
                <a:solidFill>
                  <a:srgbClr val="363534"/>
                </a:solidFill>
                <a:uFillTx/>
                <a:latin typeface="Arial"/>
              </a:rPr>
              <a:t>Et comme on arrête la communication ici, </a:t>
            </a:r>
            <a:br>
              <a:rPr sz="1600"/>
            </a:br>
            <a:r>
              <a:rPr b="0" lang="fr-FR" sz="1600" strike="noStrike" u="none">
                <a:solidFill>
                  <a:srgbClr val="363534"/>
                </a:solidFill>
                <a:uFillTx/>
                <a:latin typeface="Arial"/>
              </a:rPr>
              <a:t>les données de déverrouillage ne sont pas mentionnées dans l’application mobile : </a:t>
            </a:r>
            <a:endParaRPr b="0" lang="fr-F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re 1"/>
          <p:cNvSpPr/>
          <p:nvPr/>
        </p:nvSpPr>
        <p:spPr>
          <a:xfrm>
            <a:off x="498240" y="169200"/>
            <a:ext cx="107784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Hack du cadenas - démo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3353760" y="-1142280"/>
            <a:ext cx="5483880" cy="974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6" dur="15278" fill="hold"/>
                                        <p:tgtEl>
                                          <p:spTgt spid="4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07" restart="whenNotActive" nodeType="interactiveSeq" fill="hold">
                <p:stCondLst>
                  <p:cond delay="0" evt="onClick">
                    <p:tgtEl>
                      <p:spTgt spid="432"/>
                    </p:tgtEl>
                  </p:cond>
                </p:stCondLst>
                <p:childTnLst>
                  <p:par>
                    <p:cTn id="308" fill="hold">
                      <p:stCondLst>
                        <p:cond delay="0" evt="onClick">
                          <p:tgtEl>
                            <p:spTgt spid="432"/>
                          </p:tgtEl>
                        </p:cond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1" dur="1" fill="hold"/>
                                        <p:tgtEl>
                                          <p:spTgt spid="4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/>
          </p:nvPr>
        </p:nvSpPr>
        <p:spPr>
          <a:xfrm>
            <a:off x="1906560" y="2778120"/>
            <a:ext cx="3319200" cy="7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3600" strike="noStrike" u="none">
                <a:solidFill>
                  <a:srgbClr val="e41937"/>
                </a:solidFill>
                <a:uFillTx/>
                <a:latin typeface="Calibri"/>
              </a:rPr>
              <a:t>Aller plus loin</a:t>
            </a:r>
            <a:endParaRPr b="0" lang="fr-FR" sz="3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Recommandation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Content Placeholder 3"/>
          <p:cNvSpPr/>
          <p:nvPr/>
        </p:nvSpPr>
        <p:spPr>
          <a:xfrm>
            <a:off x="0" y="2322720"/>
            <a:ext cx="11163960" cy="20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Passer à une version plus sûre de l'appairage BLE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Arrêter d'utiliser des clés de chiffrement statiques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400" strike="noStrike" u="none">
                <a:solidFill>
                  <a:srgbClr val="363534"/>
                </a:solidFill>
                <a:uFillTx/>
                <a:latin typeface="Arial"/>
              </a:rPr>
              <a:t>Arrêter d'utiliser AES en mode ECB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Et après ? 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7" name="Content Placeholder 3"/>
          <p:cNvSpPr/>
          <p:nvPr/>
        </p:nvSpPr>
        <p:spPr>
          <a:xfrm>
            <a:off x="0" y="1240200"/>
            <a:ext cx="11163960" cy="43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1" lang="en-GB" sz="2400" strike="noStrike" u="none">
                <a:solidFill>
                  <a:srgbClr val="363534"/>
                </a:solidFill>
                <a:uFillTx/>
                <a:latin typeface="Arial"/>
              </a:rPr>
              <a:t>Commander un autre cadenas 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00000"/>
              </a:lnSpc>
              <a:buClr>
                <a:srgbClr val="363534"/>
              </a:buClr>
              <a:buFont typeface="OpenSymbol"/>
              <a:buChar char="-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pour voir si “AES secret key” est identique ou suit un schema précis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00000"/>
              </a:lnSpc>
              <a:buClr>
                <a:srgbClr val="363534"/>
              </a:buClr>
              <a:buFont typeface="OpenSymbol"/>
              <a:buChar char="-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pour voir si la commande de deverouillage suit le même schéma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371600" algn="just" defTabSz="914400">
              <a:lnSpc>
                <a:spcPct val="150000"/>
              </a:lnSpc>
              <a:tabLst>
                <a:tab algn="l" pos="0"/>
              </a:tabLst>
            </a:pP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GB" sz="2400" strike="noStrike" u="none">
                <a:solidFill>
                  <a:srgbClr val="363534"/>
                </a:solidFill>
                <a:uFillTx/>
                <a:latin typeface="Arial"/>
              </a:rPr>
              <a:t>Ouvrir le cadenas</a:t>
            </a: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00000"/>
              </a:lnSpc>
              <a:buClr>
                <a:srgbClr val="363534"/>
              </a:buClr>
              <a:buFont typeface="Arial"/>
              <a:buChar char="-"/>
              <a:tabLst>
                <a:tab algn="l" pos="0"/>
              </a:tabLst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Pour </a:t>
            </a: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récupérer</a:t>
            </a: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 le firmware et faire un travail de retro-ingénierie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371600" algn="just"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GB" sz="2000" strike="noStrike" u="none">
                <a:solidFill>
                  <a:srgbClr val="5236ab"/>
                </a:solidFill>
                <a:uFillTx/>
                <a:latin typeface="Arial"/>
              </a:rPr>
              <a:t>	</a:t>
            </a:r>
            <a:r>
              <a:rPr b="0" i="1" lang="en-GB" sz="2000" strike="noStrike" u="none">
                <a:solidFill>
                  <a:srgbClr val="ce2029"/>
                </a:solidFill>
                <a:uFillTx/>
                <a:latin typeface="Wingdings"/>
              </a:rPr>
              <a:t></a:t>
            </a:r>
            <a:r>
              <a:rPr b="0" i="1" lang="en-GB" sz="2000" strike="noStrike" u="none">
                <a:solidFill>
                  <a:srgbClr val="ce2029"/>
                </a:solidFill>
                <a:uFillTx/>
                <a:latin typeface="Arial"/>
              </a:rPr>
              <a:t> </a:t>
            </a:r>
            <a:r>
              <a:rPr b="0" i="1" lang="en-GB" sz="2000" strike="noStrike" u="none">
                <a:solidFill>
                  <a:srgbClr val="ce2029"/>
                </a:solidFill>
                <a:uFillTx/>
                <a:latin typeface="Arial"/>
              </a:rPr>
              <a:t>mais il faut avoir des autorisations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Cadre professionnel = encadrement des activités de recherche de vulns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Ici, l’analyse est purement locale (sans compromission de server tier sinon voir </a:t>
            </a:r>
            <a:r>
              <a:rPr b="0" lang="fr-FR" sz="1400" strike="noStrike" u="none">
                <a:solidFill>
                  <a:srgbClr val="5236ab"/>
                </a:solidFill>
                <a:uFillTx/>
                <a:latin typeface="Calibri"/>
              </a:rPr>
              <a:t>Article 323-1 du Code Penal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)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Observer le comportement du cadenas et de l’app mobile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Analyser les trames 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Vérifier les mauvaises pratiques 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En cas de découverte d’une nouvelle vulnérabilité : 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Prévenir le constructeur pour signaler la vulnérabilité</a:t>
            </a:r>
            <a:br>
              <a:rPr sz="1400"/>
            </a:br>
            <a:r>
              <a:rPr b="0" lang="fr-FR" sz="1400" strike="noStrike" u="none">
                <a:solidFill>
                  <a:schemeClr val="dk1"/>
                </a:solidFill>
                <a:uFillTx/>
                <a:latin typeface="Wingdings"/>
              </a:rPr>
              <a:t></a:t>
            </a: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 voir avec lui et le MITRE ATT&amp;CK pour créer une CVE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Ne pas publier l’exploit publiquement sans l’accord du fabricant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Si produit français, se coordonner avec l’ANSSI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trike="noStrike" u="none">
                <a:solidFill>
                  <a:schemeClr val="dk1"/>
                </a:solidFill>
                <a:uFillTx/>
                <a:latin typeface="Calibri"/>
              </a:rPr>
              <a:t>Analyse de firmware (reverse engineering) est totalement interdit sans autorisation explicite du fabriquant</a:t>
            </a:r>
            <a:br>
              <a:rPr sz="1400"/>
            </a:br>
            <a:r>
              <a:rPr b="0" lang="fr-FR" sz="1400" strike="noStrike" u="none">
                <a:solidFill>
                  <a:srgbClr val="5236ab"/>
                </a:solidFill>
                <a:uFillTx/>
                <a:latin typeface="Calibri"/>
              </a:rPr>
              <a:t>Article L.122-6-1 du Code de la propriété intellectuelle</a:t>
            </a:r>
            <a:endParaRPr b="0" lang="fr-FR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9" name="Titre 1"/>
          <p:cNvSpPr/>
          <p:nvPr/>
        </p:nvSpPr>
        <p:spPr>
          <a:xfrm>
            <a:off x="582120" y="19764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Et… c’etait légal ?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/>
          <p:cNvSpPr/>
          <p:nvPr/>
        </p:nvSpPr>
        <p:spPr>
          <a:xfrm>
            <a:off x="106560" y="264276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BAC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Mais c’est qui elle ?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Titre 1"/>
          <p:cNvSpPr/>
          <p:nvPr/>
        </p:nvSpPr>
        <p:spPr>
          <a:xfrm>
            <a:off x="8103600" y="3558240"/>
            <a:ext cx="1604880" cy="20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1" lang="fr-FR" sz="25000" strike="noStrike" u="none">
              <a:solidFill>
                <a:srgbClr val="e41937"/>
              </a:solidFill>
              <a:uFillTx/>
              <a:latin typeface="Calibri Light"/>
            </a:endParaRPr>
          </a:p>
        </p:txBody>
      </p:sp>
      <p:sp>
        <p:nvSpPr>
          <p:cNvPr id="130" name="Flèche : droite 2"/>
          <p:cNvSpPr/>
          <p:nvPr/>
        </p:nvSpPr>
        <p:spPr>
          <a:xfrm>
            <a:off x="134640" y="3166920"/>
            <a:ext cx="11982960" cy="52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1" name="Content Placeholder 3"/>
          <p:cNvSpPr/>
          <p:nvPr/>
        </p:nvSpPr>
        <p:spPr>
          <a:xfrm>
            <a:off x="6614280" y="2380680"/>
            <a:ext cx="196164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Diplôme ingénieur – ESIEE Paris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Content Placeholder 3"/>
          <p:cNvSpPr/>
          <p:nvPr/>
        </p:nvSpPr>
        <p:spPr>
          <a:xfrm>
            <a:off x="3579120" y="2582280"/>
            <a:ext cx="21765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Création HackDay CTF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Content Placeholder 3"/>
          <p:cNvSpPr/>
          <p:nvPr/>
        </p:nvSpPr>
        <p:spPr>
          <a:xfrm>
            <a:off x="2223360" y="381744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3 mois – </a:t>
            </a: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Développeur Capgemini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Content Placeholder 3"/>
          <p:cNvSpPr/>
          <p:nvPr/>
        </p:nvSpPr>
        <p:spPr>
          <a:xfrm>
            <a:off x="3579120" y="444060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4 mois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RedTeam Enedis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Content Placeholder 3"/>
          <p:cNvSpPr/>
          <p:nvPr/>
        </p:nvSpPr>
        <p:spPr>
          <a:xfrm>
            <a:off x="4935240" y="375264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6 mois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Pentester CGI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Content Placeholder 3"/>
          <p:cNvSpPr/>
          <p:nvPr/>
        </p:nvSpPr>
        <p:spPr>
          <a:xfrm>
            <a:off x="6792480" y="4525200"/>
            <a:ext cx="1604880" cy="5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CDI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Pentester CGI</a:t>
            </a:r>
            <a:br>
              <a:rPr sz="1400"/>
            </a:b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Content Placeholder 3"/>
          <p:cNvSpPr/>
          <p:nvPr/>
        </p:nvSpPr>
        <p:spPr>
          <a:xfrm>
            <a:off x="73800" y="32122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2018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Content Placeholder 3"/>
          <p:cNvSpPr/>
          <p:nvPr/>
        </p:nvSpPr>
        <p:spPr>
          <a:xfrm>
            <a:off x="7046280" y="3213360"/>
            <a:ext cx="10972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Sept 2023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Content Placeholder 3"/>
          <p:cNvSpPr/>
          <p:nvPr/>
        </p:nvSpPr>
        <p:spPr>
          <a:xfrm>
            <a:off x="2978640" y="32140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2020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Content Placeholder 3"/>
          <p:cNvSpPr/>
          <p:nvPr/>
        </p:nvSpPr>
        <p:spPr>
          <a:xfrm>
            <a:off x="1429560" y="3208320"/>
            <a:ext cx="858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2019 +3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Content Placeholder 3"/>
          <p:cNvSpPr/>
          <p:nvPr/>
        </p:nvSpPr>
        <p:spPr>
          <a:xfrm>
            <a:off x="4334760" y="320832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2022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Content Placeholder 3"/>
          <p:cNvSpPr/>
          <p:nvPr/>
        </p:nvSpPr>
        <p:spPr>
          <a:xfrm>
            <a:off x="5690520" y="320832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Content Placeholder 3"/>
          <p:cNvSpPr/>
          <p:nvPr/>
        </p:nvSpPr>
        <p:spPr>
          <a:xfrm>
            <a:off x="891000" y="239508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ESIEE Paris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Présidente Club*Nix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CGI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Content Placeholder 3"/>
          <p:cNvSpPr/>
          <p:nvPr/>
        </p:nvSpPr>
        <p:spPr>
          <a:xfrm>
            <a:off x="-64800" y="1998360"/>
            <a:ext cx="5976720" cy="31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Fondée en 1976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9,9 milliards d’€ de revenues en 2023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400 bureaux dans 40 pays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Approche de bout en bout :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Conseil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AMOA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Integration de système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Solutions logiciel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9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infogérance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6" name="Picture 16" descr=""/>
          <p:cNvPicPr/>
          <p:nvPr/>
        </p:nvPicPr>
        <p:blipFill>
          <a:blip r:embed="rId1"/>
          <a:srcRect l="0" t="0" r="5848" b="0"/>
          <a:stretch/>
        </p:blipFill>
        <p:spPr>
          <a:xfrm>
            <a:off x="4386960" y="1176840"/>
            <a:ext cx="7804440" cy="443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Rectangle 3">
            <a:hlinkClick r:id="rId2" action="ppaction://hlinksldjump"/>
          </p:cNvPr>
          <p:cNvSpPr/>
          <p:nvPr/>
        </p:nvSpPr>
        <p:spPr>
          <a:xfrm>
            <a:off x="4372920" y="795960"/>
            <a:ext cx="1790640" cy="1956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3360" rIns="6480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1" lang="en-CA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Rectangle 5">
            <a:hlinkClick r:id="rId3" action="ppaction://hlinksldjump"/>
          </p:cNvPr>
          <p:cNvSpPr/>
          <p:nvPr/>
        </p:nvSpPr>
        <p:spPr>
          <a:xfrm>
            <a:off x="7312680" y="1190520"/>
            <a:ext cx="1729440" cy="186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3360" rIns="6480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1" lang="en-CA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9" name="Rectangle 6">
            <a:hlinkClick r:id="rId4" action="ppaction://hlinksldjump"/>
          </p:cNvPr>
          <p:cNvSpPr/>
          <p:nvPr/>
        </p:nvSpPr>
        <p:spPr>
          <a:xfrm>
            <a:off x="9808920" y="2786040"/>
            <a:ext cx="1915200" cy="23263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3360" rIns="6480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1" lang="en-CA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CGI Business Consulting - CysLab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Content Placeholder 3"/>
          <p:cNvSpPr/>
          <p:nvPr/>
        </p:nvSpPr>
        <p:spPr>
          <a:xfrm>
            <a:off x="0" y="1854360"/>
            <a:ext cx="5976720" cy="43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07964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fr-FR" sz="2000" strike="noStrike" u="none">
                <a:solidFill>
                  <a:srgbClr val="363534"/>
                </a:solidFill>
                <a:uFillTx/>
                <a:latin typeface="Arial"/>
              </a:rPr>
              <a:t>12 consultants dont 2 alternants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150000"/>
              </a:lnSpc>
            </a:pP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07964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Audit de sécurité technique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Test intrusion web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Test sur les SI interne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Audit de configuration de SE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Audit de code source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Audit d’application mobile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160640" indent="-28584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Audit </a:t>
            </a:r>
            <a:r>
              <a:rPr b="0" lang="fr-FR" sz="1800" strike="noStrike" u="none">
                <a:solidFill>
                  <a:srgbClr val="363534"/>
                </a:solidFill>
                <a:uFillTx/>
                <a:latin typeface="Arial"/>
              </a:rPr>
              <a:t>organisationnel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160640" indent="-28584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rgbClr val="363534"/>
                </a:solidFill>
                <a:uFillTx/>
                <a:latin typeface="Arial"/>
              </a:rPr>
              <a:t>Red Team</a:t>
            </a: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084320" algn="just" defTabSz="914400">
              <a:lnSpc>
                <a:spcPct val="150000"/>
              </a:lnSpc>
              <a:tabLst>
                <a:tab algn="l" pos="0"/>
              </a:tabLst>
            </a:pPr>
            <a:endParaRPr b="0" lang="fr-F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tabLst>
                <a:tab algn="l" pos="0"/>
              </a:tabLst>
            </a:pPr>
            <a:endParaRPr b="0" lang="fr-FR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Image 3" descr="Une image contenant habits, Visage humain, personne, homme&#10;&#10;Le contenu généré par l’IA peut être incorrect."/>
          <p:cNvPicPr/>
          <p:nvPr/>
        </p:nvPicPr>
        <p:blipFill>
          <a:blip r:embed="rId1"/>
          <a:stretch/>
        </p:blipFill>
        <p:spPr>
          <a:xfrm>
            <a:off x="6095880" y="1854360"/>
            <a:ext cx="5595480" cy="419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ntent Placeholder 3"/>
          <p:cNvSpPr/>
          <p:nvPr/>
        </p:nvSpPr>
        <p:spPr>
          <a:xfrm>
            <a:off x="106560" y="264276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BAC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Titre 1"/>
          <p:cNvSpPr/>
          <p:nvPr/>
        </p:nvSpPr>
        <p:spPr>
          <a:xfrm>
            <a:off x="668520" y="494280"/>
            <a:ext cx="1007748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rgbClr val="e41937"/>
                </a:solidFill>
                <a:uFillTx/>
                <a:latin typeface="Calibri Light"/>
              </a:rPr>
              <a:t>Mais c’est qui elle ?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itre 1"/>
          <p:cNvSpPr/>
          <p:nvPr/>
        </p:nvSpPr>
        <p:spPr>
          <a:xfrm>
            <a:off x="8103600" y="3558240"/>
            <a:ext cx="1604880" cy="20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1" lang="fr-FR" sz="25000" strike="noStrike" u="none">
              <a:solidFill>
                <a:srgbClr val="e41937"/>
              </a:solidFill>
              <a:uFillTx/>
              <a:latin typeface="Calibri Light"/>
            </a:endParaRPr>
          </a:p>
        </p:txBody>
      </p:sp>
      <p:sp>
        <p:nvSpPr>
          <p:cNvPr id="156" name="Flèche : droite 2"/>
          <p:cNvSpPr/>
          <p:nvPr/>
        </p:nvSpPr>
        <p:spPr>
          <a:xfrm>
            <a:off x="134640" y="3166920"/>
            <a:ext cx="11982960" cy="52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7" name="Content Placeholder 3"/>
          <p:cNvSpPr/>
          <p:nvPr/>
        </p:nvSpPr>
        <p:spPr>
          <a:xfrm>
            <a:off x="6614280" y="2380680"/>
            <a:ext cx="196164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Diplôme ingénieur – ESIEE Paris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Content Placeholder 3"/>
          <p:cNvSpPr/>
          <p:nvPr/>
        </p:nvSpPr>
        <p:spPr>
          <a:xfrm>
            <a:off x="3579120" y="2582280"/>
            <a:ext cx="21765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Création HackDay CTF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Content Placeholder 3"/>
          <p:cNvSpPr/>
          <p:nvPr/>
        </p:nvSpPr>
        <p:spPr>
          <a:xfrm>
            <a:off x="2223360" y="381744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3 mois – </a:t>
            </a: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Développeur Capgemini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Content Placeholder 3"/>
          <p:cNvSpPr/>
          <p:nvPr/>
        </p:nvSpPr>
        <p:spPr>
          <a:xfrm>
            <a:off x="3579120" y="444060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4 mois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RedTeam Enedis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Content Placeholder 3"/>
          <p:cNvSpPr/>
          <p:nvPr/>
        </p:nvSpPr>
        <p:spPr>
          <a:xfrm>
            <a:off x="4935240" y="375264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Stage 6 mois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Pentester CGI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Content Placeholder 3"/>
          <p:cNvSpPr/>
          <p:nvPr/>
        </p:nvSpPr>
        <p:spPr>
          <a:xfrm>
            <a:off x="6792480" y="4525200"/>
            <a:ext cx="1604880" cy="5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CDI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Pentester CGI</a:t>
            </a:r>
            <a:br>
              <a:rPr sz="1400"/>
            </a:b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Content Placeholder 3"/>
          <p:cNvSpPr/>
          <p:nvPr/>
        </p:nvSpPr>
        <p:spPr>
          <a:xfrm>
            <a:off x="73800" y="32122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2018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Content Placeholder 3"/>
          <p:cNvSpPr/>
          <p:nvPr/>
        </p:nvSpPr>
        <p:spPr>
          <a:xfrm>
            <a:off x="7046280" y="3213360"/>
            <a:ext cx="10972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Sept 2023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Content Placeholder 3"/>
          <p:cNvSpPr/>
          <p:nvPr/>
        </p:nvSpPr>
        <p:spPr>
          <a:xfrm>
            <a:off x="2978640" y="321408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2020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Content Placeholder 3"/>
          <p:cNvSpPr/>
          <p:nvPr/>
        </p:nvSpPr>
        <p:spPr>
          <a:xfrm>
            <a:off x="1429560" y="3208320"/>
            <a:ext cx="858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2019 +3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Content Placeholder 3"/>
          <p:cNvSpPr/>
          <p:nvPr/>
        </p:nvSpPr>
        <p:spPr>
          <a:xfrm>
            <a:off x="4334760" y="320832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2022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Content Placeholder 3"/>
          <p:cNvSpPr/>
          <p:nvPr/>
        </p:nvSpPr>
        <p:spPr>
          <a:xfrm>
            <a:off x="5690520" y="3208320"/>
            <a:ext cx="665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2023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Content Placeholder 3"/>
          <p:cNvSpPr/>
          <p:nvPr/>
        </p:nvSpPr>
        <p:spPr>
          <a:xfrm>
            <a:off x="8833680" y="3224520"/>
            <a:ext cx="10972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Sept 2024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Content Placeholder 3"/>
          <p:cNvSpPr/>
          <p:nvPr/>
        </p:nvSpPr>
        <p:spPr>
          <a:xfrm>
            <a:off x="10621080" y="3227400"/>
            <a:ext cx="1209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Février 2025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Content Placeholder 3"/>
          <p:cNvSpPr/>
          <p:nvPr/>
        </p:nvSpPr>
        <p:spPr>
          <a:xfrm>
            <a:off x="10746720" y="2644920"/>
            <a:ext cx="94896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OSCP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Content Placeholder 3"/>
          <p:cNvSpPr/>
          <p:nvPr/>
        </p:nvSpPr>
        <p:spPr>
          <a:xfrm>
            <a:off x="8609400" y="3800880"/>
            <a:ext cx="160488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ff8200"/>
                </a:solidFill>
                <a:uFillTx/>
                <a:latin typeface="Arial"/>
              </a:rPr>
              <a:t>CDI – 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+ gestion contrat client</a:t>
            </a:r>
            <a:br>
              <a:rPr sz="1400"/>
            </a:b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Content Placeholder 3"/>
          <p:cNvSpPr/>
          <p:nvPr/>
        </p:nvSpPr>
        <p:spPr>
          <a:xfrm>
            <a:off x="891000" y="2395080"/>
            <a:ext cx="21765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ESIEE Paris – </a:t>
            </a:r>
            <a:br>
              <a:rPr sz="1400"/>
            </a:br>
            <a:r>
              <a:rPr b="0" lang="fr-FR" sz="1400" strike="noStrike" u="none">
                <a:solidFill>
                  <a:srgbClr val="363534"/>
                </a:solidFill>
                <a:uFillTx/>
                <a:latin typeface="Arial"/>
              </a:rPr>
              <a:t>Présidente Club*Nix</a:t>
            </a:r>
            <a:endParaRPr b="0" lang="fr-F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4"/>
          <p:cNvGrpSpPr/>
          <p:nvPr/>
        </p:nvGrpSpPr>
        <p:grpSpPr>
          <a:xfrm>
            <a:off x="4897080" y="1826280"/>
            <a:ext cx="362520" cy="306000"/>
            <a:chOff x="4897080" y="1826280"/>
            <a:chExt cx="362520" cy="306000"/>
          </a:xfrm>
        </p:grpSpPr>
        <p:sp>
          <p:nvSpPr>
            <p:cNvPr id="175" name="Freeform 21"/>
            <p:cNvSpPr/>
            <p:nvPr/>
          </p:nvSpPr>
          <p:spPr>
            <a:xfrm>
              <a:off x="4897080" y="1826280"/>
              <a:ext cx="255600" cy="304560"/>
            </a:xfrm>
            <a:custGeom>
              <a:avLst/>
              <a:gdLst>
                <a:gd name="textAreaLeft" fmla="*/ 0 w 255600"/>
                <a:gd name="textAreaRight" fmla="*/ 255960 w 255600"/>
                <a:gd name="textAreaTop" fmla="*/ 0 h 304560"/>
                <a:gd name="textAreaBottom" fmla="*/ 304920 h 304560"/>
              </a:gdLst>
              <a:ahLst/>
              <a:rect l="textAreaLeft" t="textAreaTop" r="textAreaRight" b="textAreaBottom"/>
              <a:pathLst>
                <a:path w="247" h="320">
                  <a:moveTo>
                    <a:pt x="193" y="277"/>
                  </a:moveTo>
                  <a:lnTo>
                    <a:pt x="193" y="277"/>
                  </a:lnTo>
                  <a:cubicBezTo>
                    <a:pt x="192" y="285"/>
                    <a:pt x="192" y="293"/>
                    <a:pt x="191" y="301"/>
                  </a:cubicBezTo>
                  <a:cubicBezTo>
                    <a:pt x="190" y="320"/>
                    <a:pt x="219" y="320"/>
                    <a:pt x="221" y="301"/>
                  </a:cubicBezTo>
                  <a:cubicBezTo>
                    <a:pt x="229" y="207"/>
                    <a:pt x="238" y="113"/>
                    <a:pt x="246" y="19"/>
                  </a:cubicBezTo>
                  <a:cubicBezTo>
                    <a:pt x="247" y="7"/>
                    <a:pt x="229" y="0"/>
                    <a:pt x="221" y="9"/>
                  </a:cubicBezTo>
                  <a:cubicBezTo>
                    <a:pt x="152" y="85"/>
                    <a:pt x="82" y="161"/>
                    <a:pt x="13" y="238"/>
                  </a:cubicBezTo>
                  <a:cubicBezTo>
                    <a:pt x="0" y="252"/>
                    <a:pt x="21" y="273"/>
                    <a:pt x="34" y="259"/>
                  </a:cubicBezTo>
                  <a:cubicBezTo>
                    <a:pt x="94" y="193"/>
                    <a:pt x="153" y="128"/>
                    <a:pt x="213" y="62"/>
                  </a:cubicBezTo>
                  <a:cubicBezTo>
                    <a:pt x="206" y="132"/>
                    <a:pt x="200" y="203"/>
                    <a:pt x="194" y="273"/>
                  </a:cubicBezTo>
                  <a:cubicBezTo>
                    <a:pt x="193" y="274"/>
                    <a:pt x="193" y="275"/>
                    <a:pt x="193" y="277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  <p:sp>
          <p:nvSpPr>
            <p:cNvPr id="176" name="Freeform 22"/>
            <p:cNvSpPr/>
            <p:nvPr/>
          </p:nvSpPr>
          <p:spPr>
            <a:xfrm>
              <a:off x="5222160" y="2097720"/>
              <a:ext cx="37440" cy="3456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6" h="36">
                  <a:moveTo>
                    <a:pt x="6" y="6"/>
                  </a:moveTo>
                  <a:lnTo>
                    <a:pt x="6" y="6"/>
                  </a:lnTo>
                  <a:cubicBezTo>
                    <a:pt x="0" y="12"/>
                    <a:pt x="0" y="21"/>
                    <a:pt x="6" y="27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15" y="36"/>
                    <a:pt x="25" y="36"/>
                    <a:pt x="30" y="30"/>
                  </a:cubicBezTo>
                  <a:cubicBezTo>
                    <a:pt x="36" y="24"/>
                    <a:pt x="36" y="15"/>
                    <a:pt x="30" y="9"/>
                  </a:cubicBezTo>
                  <a:lnTo>
                    <a:pt x="27" y="6"/>
                  </a:lnTo>
                  <a:cubicBezTo>
                    <a:pt x="21" y="1"/>
                    <a:pt x="11" y="0"/>
                    <a:pt x="6" y="6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7280" bIns="172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</p:grpSp>
      <p:grpSp>
        <p:nvGrpSpPr>
          <p:cNvPr id="177" name="Groupe 7"/>
          <p:cNvGrpSpPr/>
          <p:nvPr/>
        </p:nvGrpSpPr>
        <p:grpSpPr>
          <a:xfrm>
            <a:off x="4897080" y="2462400"/>
            <a:ext cx="376200" cy="326520"/>
            <a:chOff x="4897080" y="2462400"/>
            <a:chExt cx="376200" cy="326520"/>
          </a:xfrm>
        </p:grpSpPr>
        <p:sp>
          <p:nvSpPr>
            <p:cNvPr id="178" name="Freeform 23"/>
            <p:cNvSpPr/>
            <p:nvPr/>
          </p:nvSpPr>
          <p:spPr>
            <a:xfrm>
              <a:off x="5235840" y="2748240"/>
              <a:ext cx="37440" cy="28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37" h="30">
                  <a:moveTo>
                    <a:pt x="15" y="0"/>
                  </a:moveTo>
                  <a:lnTo>
                    <a:pt x="15" y="0"/>
                  </a:lnTo>
                  <a:cubicBezTo>
                    <a:pt x="8" y="0"/>
                    <a:pt x="0" y="7"/>
                    <a:pt x="0" y="15"/>
                  </a:cubicBezTo>
                  <a:cubicBezTo>
                    <a:pt x="1" y="23"/>
                    <a:pt x="7" y="30"/>
                    <a:pt x="15" y="30"/>
                  </a:cubicBezTo>
                  <a:lnTo>
                    <a:pt x="22" y="30"/>
                  </a:lnTo>
                  <a:cubicBezTo>
                    <a:pt x="30" y="30"/>
                    <a:pt x="37" y="23"/>
                    <a:pt x="37" y="15"/>
                  </a:cubicBezTo>
                  <a:cubicBezTo>
                    <a:pt x="36" y="7"/>
                    <a:pt x="30" y="0"/>
                    <a:pt x="22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040" bIns="1404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  <p:sp>
          <p:nvSpPr>
            <p:cNvPr id="179" name="Freeform 24"/>
            <p:cNvSpPr/>
            <p:nvPr/>
          </p:nvSpPr>
          <p:spPr>
            <a:xfrm>
              <a:off x="4897080" y="2462400"/>
              <a:ext cx="267840" cy="326520"/>
            </a:xfrm>
            <a:custGeom>
              <a:avLst/>
              <a:gdLst>
                <a:gd name="textAreaLeft" fmla="*/ 0 w 267840"/>
                <a:gd name="textAreaRight" fmla="*/ 268200 w 267840"/>
                <a:gd name="textAreaTop" fmla="*/ 0 h 326520"/>
                <a:gd name="textAreaBottom" fmla="*/ 326880 h 326520"/>
              </a:gdLst>
              <a:ahLst/>
              <a:rect l="textAreaLeft" t="textAreaTop" r="textAreaRight" b="textAreaBottom"/>
              <a:pathLst>
                <a:path w="259" h="342">
                  <a:moveTo>
                    <a:pt x="157" y="123"/>
                  </a:moveTo>
                  <a:lnTo>
                    <a:pt x="157" y="123"/>
                  </a:lnTo>
                  <a:cubicBezTo>
                    <a:pt x="146" y="137"/>
                    <a:pt x="134" y="151"/>
                    <a:pt x="122" y="164"/>
                  </a:cubicBezTo>
                  <a:cubicBezTo>
                    <a:pt x="79" y="213"/>
                    <a:pt x="34" y="260"/>
                    <a:pt x="4" y="319"/>
                  </a:cubicBezTo>
                  <a:cubicBezTo>
                    <a:pt x="0" y="327"/>
                    <a:pt x="7" y="339"/>
                    <a:pt x="16" y="339"/>
                  </a:cubicBezTo>
                  <a:cubicBezTo>
                    <a:pt x="91" y="342"/>
                    <a:pt x="165" y="340"/>
                    <a:pt x="240" y="333"/>
                  </a:cubicBezTo>
                  <a:cubicBezTo>
                    <a:pt x="259" y="332"/>
                    <a:pt x="255" y="302"/>
                    <a:pt x="236" y="304"/>
                  </a:cubicBezTo>
                  <a:cubicBezTo>
                    <a:pt x="171" y="310"/>
                    <a:pt x="107" y="312"/>
                    <a:pt x="42" y="310"/>
                  </a:cubicBezTo>
                  <a:cubicBezTo>
                    <a:pt x="66" y="270"/>
                    <a:pt x="98" y="235"/>
                    <a:pt x="130" y="200"/>
                  </a:cubicBezTo>
                  <a:cubicBezTo>
                    <a:pt x="158" y="169"/>
                    <a:pt x="208" y="126"/>
                    <a:pt x="215" y="82"/>
                  </a:cubicBezTo>
                  <a:cubicBezTo>
                    <a:pt x="228" y="0"/>
                    <a:pt x="86" y="26"/>
                    <a:pt x="50" y="58"/>
                  </a:cubicBezTo>
                  <a:cubicBezTo>
                    <a:pt x="36" y="71"/>
                    <a:pt x="55" y="94"/>
                    <a:pt x="69" y="81"/>
                  </a:cubicBezTo>
                  <a:cubicBezTo>
                    <a:pt x="92" y="60"/>
                    <a:pt x="154" y="43"/>
                    <a:pt x="175" y="72"/>
                  </a:cubicBezTo>
                  <a:cubicBezTo>
                    <a:pt x="186" y="87"/>
                    <a:pt x="181" y="89"/>
                    <a:pt x="172" y="104"/>
                  </a:cubicBezTo>
                  <a:cubicBezTo>
                    <a:pt x="167" y="110"/>
                    <a:pt x="162" y="117"/>
                    <a:pt x="157" y="123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</p:grpSp>
      <p:grpSp>
        <p:nvGrpSpPr>
          <p:cNvPr id="180" name="Groupe 10"/>
          <p:cNvGrpSpPr/>
          <p:nvPr/>
        </p:nvGrpSpPr>
        <p:grpSpPr>
          <a:xfrm>
            <a:off x="4897080" y="3100320"/>
            <a:ext cx="311040" cy="344160"/>
            <a:chOff x="4897080" y="3100320"/>
            <a:chExt cx="311040" cy="344160"/>
          </a:xfrm>
        </p:grpSpPr>
        <p:sp>
          <p:nvSpPr>
            <p:cNvPr id="181" name="Freeform 25"/>
            <p:cNvSpPr/>
            <p:nvPr/>
          </p:nvSpPr>
          <p:spPr>
            <a:xfrm>
              <a:off x="4897080" y="3100320"/>
              <a:ext cx="269640" cy="344160"/>
            </a:xfrm>
            <a:custGeom>
              <a:avLst/>
              <a:gdLst>
                <a:gd name="textAreaLeft" fmla="*/ 0 w 269640"/>
                <a:gd name="textAreaRight" fmla="*/ 270000 w 269640"/>
                <a:gd name="textAreaTop" fmla="*/ 0 h 344160"/>
                <a:gd name="textAreaBottom" fmla="*/ 344520 h 344160"/>
              </a:gdLst>
              <a:ahLst/>
              <a:rect l="textAreaLeft" t="textAreaTop" r="textAreaRight" b="textAreaBottom"/>
              <a:pathLst>
                <a:path w="262" h="361">
                  <a:moveTo>
                    <a:pt x="80" y="346"/>
                  </a:moveTo>
                  <a:lnTo>
                    <a:pt x="80" y="346"/>
                  </a:lnTo>
                  <a:cubicBezTo>
                    <a:pt x="116" y="355"/>
                    <a:pt x="165" y="361"/>
                    <a:pt x="197" y="336"/>
                  </a:cubicBezTo>
                  <a:cubicBezTo>
                    <a:pt x="262" y="286"/>
                    <a:pt x="195" y="214"/>
                    <a:pt x="137" y="188"/>
                  </a:cubicBezTo>
                  <a:cubicBezTo>
                    <a:pt x="178" y="156"/>
                    <a:pt x="229" y="112"/>
                    <a:pt x="232" y="62"/>
                  </a:cubicBezTo>
                  <a:cubicBezTo>
                    <a:pt x="236" y="0"/>
                    <a:pt x="172" y="27"/>
                    <a:pt x="139" y="38"/>
                  </a:cubicBezTo>
                  <a:cubicBezTo>
                    <a:pt x="121" y="45"/>
                    <a:pt x="128" y="73"/>
                    <a:pt x="147" y="67"/>
                  </a:cubicBezTo>
                  <a:cubicBezTo>
                    <a:pt x="156" y="64"/>
                    <a:pt x="185" y="49"/>
                    <a:pt x="194" y="51"/>
                  </a:cubicBezTo>
                  <a:cubicBezTo>
                    <a:pt x="218" y="59"/>
                    <a:pt x="181" y="103"/>
                    <a:pt x="174" y="111"/>
                  </a:cubicBezTo>
                  <a:cubicBezTo>
                    <a:pt x="151" y="138"/>
                    <a:pt x="123" y="161"/>
                    <a:pt x="95" y="183"/>
                  </a:cubicBezTo>
                  <a:cubicBezTo>
                    <a:pt x="87" y="190"/>
                    <a:pt x="92" y="206"/>
                    <a:pt x="102" y="208"/>
                  </a:cubicBezTo>
                  <a:cubicBezTo>
                    <a:pt x="125" y="212"/>
                    <a:pt x="147" y="220"/>
                    <a:pt x="164" y="236"/>
                  </a:cubicBezTo>
                  <a:cubicBezTo>
                    <a:pt x="188" y="259"/>
                    <a:pt x="208" y="303"/>
                    <a:pt x="165" y="319"/>
                  </a:cubicBezTo>
                  <a:cubicBezTo>
                    <a:pt x="143" y="328"/>
                    <a:pt x="116" y="324"/>
                    <a:pt x="94" y="318"/>
                  </a:cubicBezTo>
                  <a:cubicBezTo>
                    <a:pt x="90" y="317"/>
                    <a:pt x="41" y="303"/>
                    <a:pt x="33" y="296"/>
                  </a:cubicBezTo>
                  <a:cubicBezTo>
                    <a:pt x="33" y="288"/>
                    <a:pt x="29" y="280"/>
                    <a:pt x="19" y="279"/>
                  </a:cubicBezTo>
                  <a:cubicBezTo>
                    <a:pt x="18" y="279"/>
                    <a:pt x="18" y="279"/>
                    <a:pt x="17" y="279"/>
                  </a:cubicBezTo>
                  <a:cubicBezTo>
                    <a:pt x="8" y="279"/>
                    <a:pt x="3" y="286"/>
                    <a:pt x="2" y="294"/>
                  </a:cubicBezTo>
                  <a:cubicBezTo>
                    <a:pt x="0" y="324"/>
                    <a:pt x="58" y="340"/>
                    <a:pt x="80" y="346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  <p:sp>
          <p:nvSpPr>
            <p:cNvPr id="182" name="Freeform 26"/>
            <p:cNvSpPr/>
            <p:nvPr/>
          </p:nvSpPr>
          <p:spPr>
            <a:xfrm>
              <a:off x="5170680" y="3408120"/>
              <a:ext cx="37440" cy="3600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38" h="38">
                  <a:moveTo>
                    <a:pt x="11" y="32"/>
                  </a:moveTo>
                  <a:lnTo>
                    <a:pt x="11" y="32"/>
                  </a:lnTo>
                  <a:cubicBezTo>
                    <a:pt x="16" y="38"/>
                    <a:pt x="26" y="38"/>
                    <a:pt x="32" y="32"/>
                  </a:cubicBezTo>
                  <a:cubicBezTo>
                    <a:pt x="37" y="26"/>
                    <a:pt x="38" y="17"/>
                    <a:pt x="32" y="11"/>
                  </a:cubicBezTo>
                  <a:cubicBezTo>
                    <a:pt x="30" y="10"/>
                    <a:pt x="28" y="8"/>
                    <a:pt x="26" y="6"/>
                  </a:cubicBezTo>
                  <a:cubicBezTo>
                    <a:pt x="21" y="1"/>
                    <a:pt x="11" y="0"/>
                    <a:pt x="5" y="6"/>
                  </a:cubicBezTo>
                  <a:cubicBezTo>
                    <a:pt x="0" y="12"/>
                    <a:pt x="0" y="21"/>
                    <a:pt x="5" y="27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0" bIns="18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</p:grpSp>
      <p:grpSp>
        <p:nvGrpSpPr>
          <p:cNvPr id="183" name="Groupe 13"/>
          <p:cNvGrpSpPr/>
          <p:nvPr/>
        </p:nvGrpSpPr>
        <p:grpSpPr>
          <a:xfrm>
            <a:off x="4897080" y="3755520"/>
            <a:ext cx="257760" cy="372600"/>
            <a:chOff x="4897080" y="3755520"/>
            <a:chExt cx="257760" cy="372600"/>
          </a:xfrm>
        </p:grpSpPr>
        <p:sp>
          <p:nvSpPr>
            <p:cNvPr id="184" name="Freeform 27"/>
            <p:cNvSpPr/>
            <p:nvPr/>
          </p:nvSpPr>
          <p:spPr>
            <a:xfrm>
              <a:off x="4897080" y="3755520"/>
              <a:ext cx="183600" cy="372600"/>
            </a:xfrm>
            <a:custGeom>
              <a:avLst/>
              <a:gdLst>
                <a:gd name="textAreaLeft" fmla="*/ 0 w 183600"/>
                <a:gd name="textAreaRight" fmla="*/ 183960 w 183600"/>
                <a:gd name="textAreaTop" fmla="*/ 0 h 372600"/>
                <a:gd name="textAreaBottom" fmla="*/ 372960 h 372600"/>
              </a:gdLst>
              <a:ahLst/>
              <a:rect l="textAreaLeft" t="textAreaTop" r="textAreaRight" b="textAreaBottom"/>
              <a:pathLst>
                <a:path w="178" h="392">
                  <a:moveTo>
                    <a:pt x="146" y="373"/>
                  </a:moveTo>
                  <a:lnTo>
                    <a:pt x="146" y="373"/>
                  </a:lnTo>
                  <a:cubicBezTo>
                    <a:pt x="146" y="335"/>
                    <a:pt x="147" y="297"/>
                    <a:pt x="147" y="259"/>
                  </a:cubicBezTo>
                  <a:cubicBezTo>
                    <a:pt x="152" y="257"/>
                    <a:pt x="156" y="255"/>
                    <a:pt x="161" y="253"/>
                  </a:cubicBezTo>
                  <a:cubicBezTo>
                    <a:pt x="178" y="246"/>
                    <a:pt x="171" y="218"/>
                    <a:pt x="153" y="225"/>
                  </a:cubicBezTo>
                  <a:cubicBezTo>
                    <a:pt x="151" y="225"/>
                    <a:pt x="150" y="226"/>
                    <a:pt x="148" y="227"/>
                  </a:cubicBezTo>
                  <a:lnTo>
                    <a:pt x="149" y="149"/>
                  </a:lnTo>
                  <a:cubicBezTo>
                    <a:pt x="150" y="130"/>
                    <a:pt x="120" y="130"/>
                    <a:pt x="119" y="149"/>
                  </a:cubicBezTo>
                  <a:cubicBezTo>
                    <a:pt x="119" y="179"/>
                    <a:pt x="118" y="209"/>
                    <a:pt x="118" y="238"/>
                  </a:cubicBezTo>
                  <a:cubicBezTo>
                    <a:pt x="98" y="246"/>
                    <a:pt x="79" y="254"/>
                    <a:pt x="59" y="261"/>
                  </a:cubicBezTo>
                  <a:cubicBezTo>
                    <a:pt x="53" y="264"/>
                    <a:pt x="46" y="267"/>
                    <a:pt x="39" y="269"/>
                  </a:cubicBezTo>
                  <a:cubicBezTo>
                    <a:pt x="32" y="275"/>
                    <a:pt x="30" y="272"/>
                    <a:pt x="33" y="262"/>
                  </a:cubicBezTo>
                  <a:cubicBezTo>
                    <a:pt x="30" y="249"/>
                    <a:pt x="39" y="226"/>
                    <a:pt x="41" y="213"/>
                  </a:cubicBezTo>
                  <a:cubicBezTo>
                    <a:pt x="51" y="151"/>
                    <a:pt x="61" y="89"/>
                    <a:pt x="71" y="26"/>
                  </a:cubicBezTo>
                  <a:cubicBezTo>
                    <a:pt x="74" y="8"/>
                    <a:pt x="45" y="0"/>
                    <a:pt x="42" y="18"/>
                  </a:cubicBezTo>
                  <a:cubicBezTo>
                    <a:pt x="35" y="65"/>
                    <a:pt x="27" y="111"/>
                    <a:pt x="20" y="157"/>
                  </a:cubicBezTo>
                  <a:cubicBezTo>
                    <a:pt x="14" y="194"/>
                    <a:pt x="0" y="238"/>
                    <a:pt x="1" y="275"/>
                  </a:cubicBezTo>
                  <a:cubicBezTo>
                    <a:pt x="2" y="294"/>
                    <a:pt x="12" y="304"/>
                    <a:pt x="31" y="303"/>
                  </a:cubicBezTo>
                  <a:cubicBezTo>
                    <a:pt x="50" y="302"/>
                    <a:pt x="76" y="287"/>
                    <a:pt x="94" y="280"/>
                  </a:cubicBezTo>
                  <a:lnTo>
                    <a:pt x="117" y="270"/>
                  </a:lnTo>
                  <a:cubicBezTo>
                    <a:pt x="117" y="305"/>
                    <a:pt x="116" y="339"/>
                    <a:pt x="116" y="373"/>
                  </a:cubicBezTo>
                  <a:cubicBezTo>
                    <a:pt x="115" y="392"/>
                    <a:pt x="145" y="392"/>
                    <a:pt x="146" y="373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  <p:sp>
          <p:nvSpPr>
            <p:cNvPr id="185" name="Freeform 28"/>
            <p:cNvSpPr/>
            <p:nvPr/>
          </p:nvSpPr>
          <p:spPr>
            <a:xfrm>
              <a:off x="5124240" y="4084200"/>
              <a:ext cx="30600" cy="378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30" h="40">
                  <a:moveTo>
                    <a:pt x="0" y="15"/>
                  </a:moveTo>
                  <a:lnTo>
                    <a:pt x="0" y="15"/>
                  </a:lnTo>
                  <a:lnTo>
                    <a:pt x="0" y="25"/>
                  </a:lnTo>
                  <a:cubicBezTo>
                    <a:pt x="0" y="33"/>
                    <a:pt x="7" y="40"/>
                    <a:pt x="15" y="40"/>
                  </a:cubicBezTo>
                  <a:cubicBezTo>
                    <a:pt x="23" y="39"/>
                    <a:pt x="30" y="33"/>
                    <a:pt x="30" y="25"/>
                  </a:cubicBezTo>
                  <a:lnTo>
                    <a:pt x="30" y="15"/>
                  </a:lnTo>
                  <a:cubicBezTo>
                    <a:pt x="30" y="7"/>
                    <a:pt x="23" y="0"/>
                    <a:pt x="15" y="0"/>
                  </a:cubicBezTo>
                  <a:cubicBezTo>
                    <a:pt x="7" y="1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ce2029"/>
            </a:solidFill>
            <a:ln w="0">
              <a:solidFill>
                <a:srgbClr val="ce202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9080" bIns="190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trike="noStrike" u="none">
                <a:solidFill>
                  <a:srgbClr val="e41937"/>
                </a:solidFill>
                <a:uFillTx/>
                <a:latin typeface="Segoe UI Semibold"/>
              </a:endParaRPr>
            </a:p>
          </p:txBody>
        </p:sp>
      </p:grpSp>
      <p:sp>
        <p:nvSpPr>
          <p:cNvPr id="186" name="ZoneTexte 16"/>
          <p:cNvSpPr/>
          <p:nvPr/>
        </p:nvSpPr>
        <p:spPr>
          <a:xfrm>
            <a:off x="5369040" y="1768320"/>
            <a:ext cx="6260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2000" strike="noStrike" u="none">
                <a:solidFill>
                  <a:schemeClr val="dk1"/>
                </a:solidFill>
                <a:uFillTx/>
                <a:latin typeface="Calibri Light"/>
              </a:rPr>
              <a:t>Mise en contexte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ZoneTexte 17"/>
          <p:cNvSpPr/>
          <p:nvPr/>
        </p:nvSpPr>
        <p:spPr>
          <a:xfrm>
            <a:off x="5369040" y="2423520"/>
            <a:ext cx="481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2000" strike="noStrike" u="none">
                <a:solidFill>
                  <a:schemeClr val="dk1"/>
                </a:solidFill>
                <a:uFillTx/>
                <a:latin typeface="Calibri Light"/>
              </a:rPr>
              <a:t>Procédé d’exploitation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ZoneTexte 18"/>
          <p:cNvSpPr/>
          <p:nvPr/>
        </p:nvSpPr>
        <p:spPr>
          <a:xfrm>
            <a:off x="5369040" y="3096360"/>
            <a:ext cx="5039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2000" strike="noStrike" u="none">
                <a:solidFill>
                  <a:schemeClr val="dk1"/>
                </a:solidFill>
                <a:uFillTx/>
                <a:latin typeface="Calibri Light"/>
              </a:rPr>
              <a:t>Hack du cadenas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ZoneTexte 22"/>
          <p:cNvSpPr/>
          <p:nvPr/>
        </p:nvSpPr>
        <p:spPr>
          <a:xfrm>
            <a:off x="5369040" y="3797640"/>
            <a:ext cx="6260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2000" strike="noStrike" u="none">
                <a:solidFill>
                  <a:schemeClr val="dk1"/>
                </a:solidFill>
                <a:uFillTx/>
                <a:latin typeface="Calibri Light"/>
              </a:rPr>
              <a:t>Aller plus loin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ZoneTexte 28"/>
          <p:cNvSpPr/>
          <p:nvPr/>
        </p:nvSpPr>
        <p:spPr>
          <a:xfrm>
            <a:off x="1130760" y="2722680"/>
            <a:ext cx="3580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fr-FR" sz="4000" strike="noStrike" u="none">
                <a:solidFill>
                  <a:schemeClr val="lt2">
                    <a:lumMod val="10000"/>
                  </a:schemeClr>
                </a:solidFill>
                <a:uFillTx/>
                <a:latin typeface="Calibri Light"/>
              </a:rPr>
              <a:t>Sommaire</a:t>
            </a:r>
            <a:endParaRPr b="0" lang="fr-F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Freeform 13"/>
          <p:cNvSpPr/>
          <p:nvPr/>
        </p:nvSpPr>
        <p:spPr>
          <a:xfrm flipH="1" flipV="1" rot="151200">
            <a:off x="1290600" y="3521520"/>
            <a:ext cx="1762560" cy="272160"/>
          </a:xfrm>
          <a:custGeom>
            <a:avLst/>
            <a:gdLst>
              <a:gd name="textAreaLeft" fmla="*/ 360 w 1762560"/>
              <a:gd name="textAreaRight" fmla="*/ 1763280 w 1762560"/>
              <a:gd name="textAreaTop" fmla="*/ 360 h 272160"/>
              <a:gd name="textAreaBottom" fmla="*/ 272880 h 272160"/>
            </a:gdLst>
            <a:ahLst/>
            <a:rect l="textAreaLeft" t="textAreaTop" r="textAreaRight" b="textAreaBottom"/>
            <a:pathLst>
              <a:path w="3183" h="490">
                <a:moveTo>
                  <a:pt x="3159" y="221"/>
                </a:moveTo>
                <a:lnTo>
                  <a:pt x="3159" y="221"/>
                </a:lnTo>
                <a:cubicBezTo>
                  <a:pt x="2369" y="8"/>
                  <a:pt x="1527" y="0"/>
                  <a:pt x="732" y="195"/>
                </a:cubicBezTo>
                <a:cubicBezTo>
                  <a:pt x="512" y="249"/>
                  <a:pt x="295" y="319"/>
                  <a:pt x="85" y="403"/>
                </a:cubicBezTo>
                <a:cubicBezTo>
                  <a:pt x="90" y="396"/>
                  <a:pt x="95" y="390"/>
                  <a:pt x="100" y="383"/>
                </a:cubicBezTo>
                <a:cubicBezTo>
                  <a:pt x="107" y="383"/>
                  <a:pt x="113" y="381"/>
                  <a:pt x="118" y="374"/>
                </a:cubicBezTo>
                <a:cubicBezTo>
                  <a:pt x="147" y="331"/>
                  <a:pt x="176" y="288"/>
                  <a:pt x="206" y="245"/>
                </a:cubicBezTo>
                <a:cubicBezTo>
                  <a:pt x="220" y="224"/>
                  <a:pt x="188" y="207"/>
                  <a:pt x="173" y="226"/>
                </a:cubicBezTo>
                <a:cubicBezTo>
                  <a:pt x="119" y="297"/>
                  <a:pt x="65" y="368"/>
                  <a:pt x="10" y="439"/>
                </a:cubicBezTo>
                <a:cubicBezTo>
                  <a:pt x="0" y="452"/>
                  <a:pt x="14" y="466"/>
                  <a:pt x="26" y="468"/>
                </a:cubicBezTo>
                <a:cubicBezTo>
                  <a:pt x="98" y="477"/>
                  <a:pt x="170" y="484"/>
                  <a:pt x="243" y="489"/>
                </a:cubicBezTo>
                <a:cubicBezTo>
                  <a:pt x="267" y="490"/>
                  <a:pt x="267" y="453"/>
                  <a:pt x="243" y="451"/>
                </a:cubicBezTo>
                <a:cubicBezTo>
                  <a:pt x="194" y="448"/>
                  <a:pt x="145" y="444"/>
                  <a:pt x="97" y="439"/>
                </a:cubicBezTo>
                <a:cubicBezTo>
                  <a:pt x="846" y="138"/>
                  <a:pt x="1668" y="31"/>
                  <a:pt x="2470" y="125"/>
                </a:cubicBezTo>
                <a:cubicBezTo>
                  <a:pt x="2699" y="152"/>
                  <a:pt x="2926" y="197"/>
                  <a:pt x="3149" y="257"/>
                </a:cubicBezTo>
                <a:cubicBezTo>
                  <a:pt x="3173" y="263"/>
                  <a:pt x="3183" y="227"/>
                  <a:pt x="3159" y="221"/>
                </a:cubicBezTo>
                <a:close/>
              </a:path>
            </a:pathLst>
          </a:custGeom>
          <a:solidFill>
            <a:srgbClr val="ce2029"/>
          </a:solidFill>
          <a:ln w="0">
            <a:solidFill>
              <a:srgbClr val="ce2029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trike="noStrike" u="none">
              <a:solidFill>
                <a:srgbClr val="e41937"/>
              </a:solidFill>
              <a:uFillTx/>
              <a:latin typeface="Segoe UI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tent Placeholder 3"/>
          <p:cNvSpPr/>
          <p:nvPr/>
        </p:nvSpPr>
        <p:spPr>
          <a:xfrm>
            <a:off x="0" y="1293480"/>
            <a:ext cx="11593080" cy="42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1" lang="en-GB" sz="2200" strike="noStrike" u="none">
                <a:solidFill>
                  <a:srgbClr val="363534"/>
                </a:solidFill>
                <a:uFillTx/>
                <a:latin typeface="Arial"/>
              </a:rPr>
              <a:t>Responsabilité pénale </a:t>
            </a:r>
            <a:r>
              <a:rPr b="0" lang="en-GB" sz="2200" strike="noStrike" u="none">
                <a:solidFill>
                  <a:srgbClr val="363534"/>
                </a:solidFill>
                <a:uFillTx/>
                <a:latin typeface="Arial"/>
              </a:rPr>
              <a:t>(article 323-1 du Code penal)</a:t>
            </a:r>
            <a:endParaRPr b="0" lang="fr-F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5 ans de prison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150 000 € d’amende 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1" lang="en-GB" sz="2200" strike="noStrike" u="none">
                <a:solidFill>
                  <a:srgbClr val="363534"/>
                </a:solidFill>
                <a:uFillTx/>
                <a:latin typeface="Arial"/>
              </a:rPr>
              <a:t>Responsabilité civile</a:t>
            </a:r>
            <a:endParaRPr b="0" lang="fr-F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Si le test cause un dommage, on peut être poursuivis pour préjudice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1430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1" lang="en-GB" sz="2200" strike="noStrike" u="none">
                <a:solidFill>
                  <a:srgbClr val="363534"/>
                </a:solidFill>
                <a:uFillTx/>
                <a:latin typeface="Arial"/>
              </a:rPr>
              <a:t>Violation des conditions d’utilisation </a:t>
            </a:r>
            <a:endParaRPr b="0" lang="fr-F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600200" indent="-228600" algn="just" defTabSz="914400">
              <a:lnSpc>
                <a:spcPct val="150000"/>
              </a:lnSpc>
              <a:buClr>
                <a:srgbClr val="363534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rgbClr val="363534"/>
                </a:solidFill>
                <a:uFillTx/>
                <a:latin typeface="Arial"/>
              </a:rPr>
              <a:t>Le fabricant peut engager des actions pour non-respect de ses CGU ou CGV (sanctions contractuelles ou juridiques)</a:t>
            </a:r>
            <a:endParaRPr b="0" lang="fr-F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3" name="Picture 2" descr="Images de Warning – Téléchargement gratuit sur Freepik"/>
          <p:cNvPicPr/>
          <p:nvPr/>
        </p:nvPicPr>
        <p:blipFill>
          <a:blip r:embed="rId1"/>
          <a:srcRect l="0" t="15951" r="0" b="0"/>
          <a:stretch/>
        </p:blipFill>
        <p:spPr>
          <a:xfrm>
            <a:off x="9231120" y="0"/>
            <a:ext cx="2960280" cy="165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withEffect" fill="hold" presetClass="emph" presetID="26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1dfbf8-2e6f-40a8-b474-229a44d3fb76">
      <Terms xmlns="http://schemas.microsoft.com/office/infopath/2007/PartnerControls"/>
    </lcf76f155ced4ddcb4097134ff3c332f>
    <TaxCatchAll xmlns="6e0a8624-a2be-4cc7-a8b5-e82edd86da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llaboration Document" ma:contentTypeID="0x0101007A60771C5753A247A9E629B69FD0F51E0800B9AB2C6B5161BA4CA22AD8903F56DD8C" ma:contentTypeVersion="18" ma:contentTypeDescription="Create a new document." ma:contentTypeScope="" ma:versionID="eacdfd9b2283c2e7e0c32278bbfe5e94">
  <xsd:schema xmlns:xsd="http://www.w3.org/2001/XMLSchema" xmlns:xs="http://www.w3.org/2001/XMLSchema" xmlns:p="http://schemas.microsoft.com/office/2006/metadata/properties" xmlns:ns2="7d1dfbf8-2e6f-40a8-b474-229a44d3fb76" xmlns:ns3="6e0a8624-a2be-4cc7-a8b5-e82edd86da2f" targetNamespace="http://schemas.microsoft.com/office/2006/metadata/properties" ma:root="true" ma:fieldsID="dfc47d74671af306b3e72f71b0eec765" ns2:_="" ns3:_="">
    <xsd:import namespace="7d1dfbf8-2e6f-40a8-b474-229a44d3fb76"/>
    <xsd:import namespace="6e0a8624-a2be-4cc7-a8b5-e82edd86d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dfbf8-2e6f-40a8-b474-229a44d3f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9b8b33ce-f9d1-42dd-af72-61acb746de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a8624-a2be-4cc7-a8b5-e82edd86da2f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c89e187f-b221-4d52-8e74-a9537dc05076}" ma:internalName="TaxCatchAll" ma:showField="CatchAllData" ma:web="6e0a8624-a2be-4cc7-a8b5-e82edd86da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5D5FF5-0E66-4E89-915D-582391457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6314BB-6040-40E6-BED1-1A4718E85424}">
  <ds:schemaRefs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7d1dfbf8-2e6f-40a8-b474-229a44d3fb76"/>
    <ds:schemaRef ds:uri="http://schemas.microsoft.com/office/infopath/2007/PartnerControls"/>
    <ds:schemaRef ds:uri="6e0a8624-a2be-4cc7-a8b5-e82edd86da2f"/>
  </ds:schemaRefs>
</ds:datastoreItem>
</file>

<file path=customXml/itemProps3.xml><?xml version="1.0" encoding="utf-8"?>
<ds:datastoreItem xmlns:ds="http://schemas.openxmlformats.org/officeDocument/2006/customXml" ds:itemID="{8F61A731-16EE-4FA1-B461-2F71156721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dfbf8-2e6f-40a8-b474-229a44d3fb76"/>
    <ds:schemaRef ds:uri="6e0a8624-a2be-4cc7-a8b5-e82edd86d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12585</TotalTime>
  <Application>LibreOffice/24.8.4.2$Linux_X86_64 LibreOffice_project/480$Build-2</Application>
  <AppVersion>15.0000</AppVersion>
  <Words>5907</Words>
  <Paragraphs>729</Paragraphs>
  <Company>CGI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2023-03-27T13:57:34Z</dcterms:created>
  <dc:creator>HERMANN, Manon</dc:creator>
  <dc:description/>
  <dc:language>fr-FR</dc:language>
  <cp:lastModifiedBy/>
  <dcterms:modified xsi:type="dcterms:W3CDTF">2025-03-21T10:43:58Z</dcterms:modified>
  <cp:revision>424</cp:revision>
  <dc:subject/>
  <dc:title>Proposition technique &amp; commerciale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0x0101007A60771C5753A247A9E629B69FD0F51E0800B9AB2C6B5161BA4CA22AD8903F56DD8C</vt:lpwstr>
  </property>
  <property fmtid="{D5CDD505-2E9C-101B-9397-08002B2CF9AE}" pid="3" name="HiddenSlides">
    <vt:i4>2</vt:i4>
  </property>
  <property fmtid="{D5CDD505-2E9C-101B-9397-08002B2CF9AE}" pid="4" name="MMClips">
    <vt:i4>1</vt:i4>
  </property>
  <property fmtid="{D5CDD505-2E9C-101B-9397-08002B2CF9AE}" pid="5" name="MediaServiceImageTags">
    <vt:lpwstr/>
  </property>
  <property fmtid="{D5CDD505-2E9C-101B-9397-08002B2CF9AE}" pid="6" name="Notes">
    <vt:i4>8</vt:i4>
  </property>
  <property fmtid="{D5CDD505-2E9C-101B-9397-08002B2CF9AE}" pid="7" name="PresentationFormat">
    <vt:lpwstr>Grand écran</vt:lpwstr>
  </property>
  <property fmtid="{D5CDD505-2E9C-101B-9397-08002B2CF9AE}" pid="8" name="Slides">
    <vt:i4>38</vt:i4>
  </property>
</Properties>
</file>